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60" r:id="rId3"/>
    <p:sldId id="310" r:id="rId4"/>
    <p:sldId id="309" r:id="rId5"/>
    <p:sldId id="258" r:id="rId6"/>
    <p:sldId id="285" r:id="rId7"/>
    <p:sldId id="286" r:id="rId8"/>
    <p:sldId id="298" r:id="rId9"/>
    <p:sldId id="265" r:id="rId10"/>
    <p:sldId id="290" r:id="rId11"/>
    <p:sldId id="291" r:id="rId12"/>
    <p:sldId id="292" r:id="rId13"/>
    <p:sldId id="293" r:id="rId14"/>
    <p:sldId id="294" r:id="rId15"/>
    <p:sldId id="295" r:id="rId16"/>
    <p:sldId id="297" r:id="rId17"/>
    <p:sldId id="299" r:id="rId18"/>
    <p:sldId id="296" r:id="rId19"/>
    <p:sldId id="301" r:id="rId20"/>
    <p:sldId id="302" r:id="rId21"/>
    <p:sldId id="282" r:id="rId22"/>
    <p:sldId id="304" r:id="rId23"/>
    <p:sldId id="305" r:id="rId24"/>
    <p:sldId id="306" r:id="rId25"/>
    <p:sldId id="307" r:id="rId26"/>
    <p:sldId id="256" r:id="rId27"/>
    <p:sldId id="308" r:id="rId28"/>
    <p:sldId id="280" r:id="rId29"/>
    <p:sldId id="283"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8"/>
    <a:srgbClr val="C10042"/>
    <a:srgbClr val="019FCB"/>
    <a:srgbClr val="F7A81B"/>
    <a:srgbClr val="0C3C7C"/>
    <a:srgbClr val="005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704" autoAdjust="0"/>
  </p:normalViewPr>
  <p:slideViewPr>
    <p:cSldViewPr snapToGrid="0">
      <p:cViewPr varScale="1">
        <p:scale>
          <a:sx n="75" d="100"/>
          <a:sy n="75" d="100"/>
        </p:scale>
        <p:origin x="931" y="53"/>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10" d="100"/>
          <a:sy n="110" d="100"/>
        </p:scale>
        <p:origin x="218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a Troive-Hallström" userId="e2058a3e0684ab52" providerId="LiveId" clId="{B18CEDAF-795A-4E9A-89E6-87DC973D9A1B}"/>
    <pc:docChg chg="modSld">
      <pc:chgData name="Margareta Troive-Hallström" userId="e2058a3e0684ab52" providerId="LiveId" clId="{B18CEDAF-795A-4E9A-89E6-87DC973D9A1B}" dt="2022-02-14T18:10:26.744" v="154" actId="1076"/>
      <pc:docMkLst>
        <pc:docMk/>
      </pc:docMkLst>
      <pc:sldChg chg="modNotes">
        <pc:chgData name="Margareta Troive-Hallström" userId="e2058a3e0684ab52" providerId="LiveId" clId="{B18CEDAF-795A-4E9A-89E6-87DC973D9A1B}" dt="2022-02-14T17:51:38.570" v="1" actId="13926"/>
        <pc:sldMkLst>
          <pc:docMk/>
          <pc:sldMk cId="3428243030" sldId="260"/>
        </pc:sldMkLst>
      </pc:sldChg>
      <pc:sldChg chg="modSp mod">
        <pc:chgData name="Margareta Troive-Hallström" userId="e2058a3e0684ab52" providerId="LiveId" clId="{B18CEDAF-795A-4E9A-89E6-87DC973D9A1B}" dt="2022-02-14T18:10:26.744" v="154" actId="1076"/>
        <pc:sldMkLst>
          <pc:docMk/>
          <pc:sldMk cId="3569181374" sldId="282"/>
        </pc:sldMkLst>
        <pc:spChg chg="mod">
          <ac:chgData name="Margareta Troive-Hallström" userId="e2058a3e0684ab52" providerId="LiveId" clId="{B18CEDAF-795A-4E9A-89E6-87DC973D9A1B}" dt="2022-02-14T18:10:26.744" v="154" actId="1076"/>
          <ac:spMkLst>
            <pc:docMk/>
            <pc:sldMk cId="3569181374" sldId="282"/>
            <ac:spMk id="10" creationId="{AD2FC0CA-29AB-4CD6-87DB-E469E783B0D5}"/>
          </ac:spMkLst>
        </pc:spChg>
        <pc:spChg chg="mod">
          <ac:chgData name="Margareta Troive-Hallström" userId="e2058a3e0684ab52" providerId="LiveId" clId="{B18CEDAF-795A-4E9A-89E6-87DC973D9A1B}" dt="2022-02-14T18:10:07.303" v="153" actId="20577"/>
          <ac:spMkLst>
            <pc:docMk/>
            <pc:sldMk cId="3569181374" sldId="282"/>
            <ac:spMk id="15" creationId="{B2054079-9964-4EBE-B7B7-5F180CA6C9D5}"/>
          </ac:spMkLst>
        </pc:spChg>
      </pc:sldChg>
      <pc:sldChg chg="modSp mod">
        <pc:chgData name="Margareta Troive-Hallström" userId="e2058a3e0684ab52" providerId="LiveId" clId="{B18CEDAF-795A-4E9A-89E6-87DC973D9A1B}" dt="2022-02-14T18:09:19.736" v="149" actId="14100"/>
        <pc:sldMkLst>
          <pc:docMk/>
          <pc:sldMk cId="1709840633" sldId="285"/>
        </pc:sldMkLst>
        <pc:spChg chg="mod">
          <ac:chgData name="Margareta Troive-Hallström" userId="e2058a3e0684ab52" providerId="LiveId" clId="{B18CEDAF-795A-4E9A-89E6-87DC973D9A1B}" dt="2022-02-14T18:09:19.736" v="149" actId="14100"/>
          <ac:spMkLst>
            <pc:docMk/>
            <pc:sldMk cId="1709840633" sldId="285"/>
            <ac:spMk id="4" creationId="{B647A7D4-CA8C-43B7-8D95-205FDED64CC3}"/>
          </ac:spMkLst>
        </pc:spChg>
        <pc:spChg chg="mod">
          <ac:chgData name="Margareta Troive-Hallström" userId="e2058a3e0684ab52" providerId="LiveId" clId="{B18CEDAF-795A-4E9A-89E6-87DC973D9A1B}" dt="2022-02-14T18:09:09.292" v="147" actId="1076"/>
          <ac:spMkLst>
            <pc:docMk/>
            <pc:sldMk cId="1709840633" sldId="285"/>
            <ac:spMk id="7" creationId="{101ACA4A-BA10-4FD1-8DC5-D69B99C9E270}"/>
          </ac:spMkLst>
        </pc:spChg>
      </pc:sldChg>
      <pc:sldChg chg="modNotes">
        <pc:chgData name="Margareta Troive-Hallström" userId="e2058a3e0684ab52" providerId="LiveId" clId="{B18CEDAF-795A-4E9A-89E6-87DC973D9A1B}" dt="2022-02-14T18:05:31.632" v="69" actId="6549"/>
        <pc:sldMkLst>
          <pc:docMk/>
          <pc:sldMk cId="2524722126" sldId="308"/>
        </pc:sldMkLst>
      </pc:sldChg>
      <pc:sldChg chg="modNotes">
        <pc:chgData name="Margareta Troive-Hallström" userId="e2058a3e0684ab52" providerId="LiveId" clId="{B18CEDAF-795A-4E9A-89E6-87DC973D9A1B}" dt="2022-02-14T17:50:50.602" v="0" actId="13926"/>
        <pc:sldMkLst>
          <pc:docMk/>
          <pc:sldMk cId="3950926082"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2DE7F-66E6-46B7-BC97-125166CF1462}" type="datetimeFigureOut">
              <a:rPr lang="en-US" smtClean="0"/>
              <a:t>2/14/2022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D348B-72BE-4941-B12C-09A6E5ED3F1E}" type="slidenum">
              <a:rPr lang="en-US" smtClean="0"/>
              <a:t>‹#›</a:t>
            </a:fld>
            <a:endParaRPr lang="en-US" dirty="0"/>
          </a:p>
        </p:txBody>
      </p:sp>
    </p:spTree>
    <p:extLst>
      <p:ext uri="{BB962C8B-B14F-4D97-AF65-F5344CB8AC3E}">
        <p14:creationId xmlns:p14="http://schemas.microsoft.com/office/powerpoint/2010/main" val="182171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Välkommen till ett utbytesår med Rotary! Den här presentationen ingår i en obligatorisk utbildning för dig som ska bli utbytesstudent och dina föräldrar. Hela utbildningen utgår från texten i skriften Viktiga fakta 2 som ni kan ladda ner från hemsidan rotarystudent.se. Du ska ha läst igenom hela skriften tillsammans med dina föräldrar innan du går igenom utbildningen.</a:t>
            </a:r>
          </a:p>
          <a:p>
            <a:pPr>
              <a:lnSpc>
                <a:spcPct val="107000"/>
              </a:lnSpc>
              <a:spcAft>
                <a:spcPts val="80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Ett utbytesår är  ett skolår. Att delta i vårt utbytesprogram innebär att du kommer att gå i landets motsvarighet till svenskt gymnasium. Skolorna utomlands  är på många olika sätt olika jämfört med det svenska gymnasiet, men det är ju också en del av upplevelserna under ditt utbytesår. </a:t>
            </a:r>
          </a:p>
          <a:p>
            <a:pPr>
              <a:lnSpc>
                <a:spcPct val="107000"/>
              </a:lnSpc>
              <a:spcAft>
                <a:spcPts val="80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Du har i samband med din ansökan lämnat önskemål om vilket land du i första hand vill tillbringa ditt utbytesår och det har vi i försökt att tillgodose. På det erbjudande du fått eller kommer att få finns angivet ett land och ett värddistrikt. Din placering inom distriktet kommer att göras där det finns en rotaryklubb som deltar i Rotarys utbytesprogram. Därför avgörs den slutliga placeringen helt och hållet av det utländska värddistriktet. Särskilda önskemål om placering beträffande ort, familj, skola, fritidsintressen m.m. är därför tyvärr mycket svåra för oss att påverka. En placering kan vara allt ifrån en liten ort på landsbygden med få invånare till en stor stad. Det viktigaste är att det finns en rotaryklubb, värdfamiljer och lämplig skola som grund för ett bra utbytesår.</a:t>
            </a:r>
          </a:p>
          <a:p>
            <a:pPr>
              <a:spcAft>
                <a:spcPts val="80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100"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1</a:t>
            </a:fld>
            <a:endParaRPr lang="en-US" dirty="0"/>
          </a:p>
        </p:txBody>
      </p:sp>
    </p:spTree>
    <p:extLst>
      <p:ext uri="{BB962C8B-B14F-4D97-AF65-F5344CB8AC3E}">
        <p14:creationId xmlns:p14="http://schemas.microsoft.com/office/powerpoint/2010/main" val="71460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i="1" dirty="0">
                <a:effectLst/>
                <a:latin typeface="Calibri" panose="020F0502020204030204" pitchFamily="34" charset="0"/>
                <a:ea typeface="Calibri" panose="020F0502020204030204" pitchFamily="34" charset="0"/>
                <a:cs typeface="Times New Roman" panose="02020603050405020304" pitchFamily="18" charset="0"/>
              </a:rPr>
              <a:t>Som utbytesstudent gäller reglerna 4D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10</a:t>
            </a:fld>
            <a:endParaRPr lang="en-US" dirty="0"/>
          </a:p>
        </p:txBody>
      </p:sp>
    </p:spTree>
    <p:extLst>
      <p:ext uri="{BB962C8B-B14F-4D97-AF65-F5344CB8AC3E}">
        <p14:creationId xmlns:p14="http://schemas.microsoft.com/office/powerpoint/2010/main" val="79485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11</a:t>
            </a:fld>
            <a:endParaRPr lang="en-US" dirty="0"/>
          </a:p>
        </p:txBody>
      </p:sp>
    </p:spTree>
    <p:extLst>
      <p:ext uri="{BB962C8B-B14F-4D97-AF65-F5344CB8AC3E}">
        <p14:creationId xmlns:p14="http://schemas.microsoft.com/office/powerpoint/2010/main" val="81478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12</a:t>
            </a:fld>
            <a:endParaRPr lang="en-US" dirty="0"/>
          </a:p>
        </p:txBody>
      </p:sp>
    </p:spTree>
    <p:extLst>
      <p:ext uri="{BB962C8B-B14F-4D97-AF65-F5344CB8AC3E}">
        <p14:creationId xmlns:p14="http://schemas.microsoft.com/office/powerpoint/2010/main" val="3840583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13</a:t>
            </a:fld>
            <a:endParaRPr lang="en-US" dirty="0"/>
          </a:p>
        </p:txBody>
      </p:sp>
    </p:spTree>
    <p:extLst>
      <p:ext uri="{BB962C8B-B14F-4D97-AF65-F5344CB8AC3E}">
        <p14:creationId xmlns:p14="http://schemas.microsoft.com/office/powerpoint/2010/main" val="2714886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800" i="1" dirty="0">
                <a:effectLst/>
                <a:latin typeface="Calibri" panose="020F0502020204030204" pitchFamily="34" charset="0"/>
                <a:ea typeface="Calibri" panose="020F0502020204030204" pitchFamily="34" charset="0"/>
                <a:cs typeface="Times New Roman" panose="02020603050405020304" pitchFamily="18" charset="0"/>
              </a:rPr>
              <a:t>Dessutom gäller ytterligare regler om att du av hälsoskäl inte får pierca eller tatuera dig under utbytesåret. Du får inte heller göra otillåtna nedladdningar.</a:t>
            </a:r>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14</a:t>
            </a:fld>
            <a:endParaRPr lang="en-US" dirty="0"/>
          </a:p>
        </p:txBody>
      </p:sp>
    </p:spTree>
    <p:extLst>
      <p:ext uri="{BB962C8B-B14F-4D97-AF65-F5344CB8AC3E}">
        <p14:creationId xmlns:p14="http://schemas.microsoft.com/office/powerpoint/2010/main" val="343899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600" i="1" dirty="0">
                <a:effectLst/>
                <a:latin typeface="Calibri" panose="020F0502020204030204" pitchFamily="34" charset="0"/>
                <a:ea typeface="Calibri" panose="020F0502020204030204" pitchFamily="34" charset="0"/>
                <a:cs typeface="Times New Roman" panose="02020603050405020304" pitchFamily="18" charset="0"/>
              </a:rPr>
              <a:t>Ditt godkännande av bilaga G innebär att du måste följa värdlandets lagar och värddistriktets villkor och bestämmelser för utbytet. Dina föräldrar, vårdnadshavare eller eventuella släktingar i utbyteslandet kan inte gå emot värddistriktets beslut. Du måste också följa Rotarys regler även om du fyllt 18 år.</a:t>
            </a:r>
            <a:br>
              <a:rPr lang="sv-SE" sz="1600" i="1" dirty="0">
                <a:effectLst/>
                <a:latin typeface="Calibri" panose="020F0502020204030204" pitchFamily="34" charset="0"/>
                <a:ea typeface="Calibri" panose="020F0502020204030204" pitchFamily="34" charset="0"/>
                <a:cs typeface="Times New Roman" panose="02020603050405020304" pitchFamily="18" charset="0"/>
              </a:rPr>
            </a:br>
            <a:r>
              <a:rPr lang="sv-SE" sz="1600" i="1" dirty="0">
                <a:effectLst/>
                <a:latin typeface="Calibri" panose="020F0502020204030204" pitchFamily="34" charset="0"/>
                <a:ea typeface="Calibri" panose="020F0502020204030204" pitchFamily="34" charset="0"/>
                <a:cs typeface="Times New Roman" panose="02020603050405020304" pitchFamily="18" charset="0"/>
              </a:rPr>
              <a:t>Du är skyldig att gå i skolan regelbundet och göra ditt bästa för att nå bra resultat och du måste följa värddistriktets regler beträffande resor. Det är tillåtet att resa tillsammans med värdfamiljen eller i sällskap av en vuxen i samband med olika aktiviteter som värdklubben eller värddistriktet anordnar. Värdklubben och värddistriktet, värdfamiljen och dina föräldrar eller vårdnadshavare måste ge sina skriftliga tillåtelse för alla andra resor.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15</a:t>
            </a:fld>
            <a:endParaRPr lang="en-US" dirty="0"/>
          </a:p>
        </p:txBody>
      </p:sp>
    </p:spTree>
    <p:extLst>
      <p:ext uri="{BB962C8B-B14F-4D97-AF65-F5344CB8AC3E}">
        <p14:creationId xmlns:p14="http://schemas.microsoft.com/office/powerpoint/2010/main" val="932209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Respektera din värdfamiljs önskemål. Uppför dig som en familjemedlem och utför sådana sysslor och uppgifter som en person i din ålder eller värdfamiljens barn brukar utföra.</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Lär dig värdlandets språk. Det kommer att uppskattas av lärare, värdfamilj, rotaryklubbens medlemmar och andra personer du kommer i kontakt med. Det kommer att hjälpa dig att komma in i gemenskapen och få vänner för livet.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Delta i och visa intresse för rotaryevenemang och aktiviteter som din värdfamilj anordnar. Ta egna initiativ, vänta inte på att bli tillfrågad. Bristande intresse från din sida kan inverka negativt både på ditt och på framtida utbyten.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Engagera dig i skol- och samhällsaktiviteter. Planera din fritid tillsammans med skolkamrater och andra kamrater på utbytesorten. Umgås inte bara med andra utbytesstudenter. Gå med i en interactklubb om det finns någon nära dig. Begränsa din användning av Internet och mobiltelefon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Tänk också på att inte ha en överlägsen och ovänlig attityd. Förvänta dig inte att saker och ting ska vara som hemma. Stäng inte alltid dörren till ditt rum. Tänk på vilket sätt du jämför Sverige med ditt värdland</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16</a:t>
            </a:fld>
            <a:endParaRPr lang="en-US" dirty="0"/>
          </a:p>
        </p:txBody>
      </p:sp>
    </p:spTree>
    <p:extLst>
      <p:ext uri="{BB962C8B-B14F-4D97-AF65-F5344CB8AC3E}">
        <p14:creationId xmlns:p14="http://schemas.microsoft.com/office/powerpoint/2010/main" val="2735426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dirty="0">
                <a:effectLst/>
                <a:latin typeface="Calibri" panose="020F0502020204030204" pitchFamily="34" charset="0"/>
                <a:ea typeface="Calibri" panose="020F0502020204030204" pitchFamily="34" charset="0"/>
                <a:cs typeface="Times New Roman" panose="02020603050405020304" pitchFamily="18" charset="0"/>
              </a:rPr>
              <a:t>Tänk som 6B- hur vi bäst ska vara . Läs bildtexterna.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17</a:t>
            </a:fld>
            <a:endParaRPr lang="en-US" dirty="0"/>
          </a:p>
        </p:txBody>
      </p:sp>
    </p:spTree>
    <p:extLst>
      <p:ext uri="{BB962C8B-B14F-4D97-AF65-F5344CB8AC3E}">
        <p14:creationId xmlns:p14="http://schemas.microsoft.com/office/powerpoint/2010/main" val="24355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18</a:t>
            </a:fld>
            <a:endParaRPr lang="en-US" dirty="0"/>
          </a:p>
        </p:txBody>
      </p:sp>
    </p:spTree>
    <p:extLst>
      <p:ext uri="{BB962C8B-B14F-4D97-AF65-F5344CB8AC3E}">
        <p14:creationId xmlns:p14="http://schemas.microsoft.com/office/powerpoint/2010/main" val="185139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100" i="1" dirty="0">
                <a:effectLst/>
                <a:latin typeface="Calibri" panose="020F0502020204030204" pitchFamily="34" charset="0"/>
                <a:ea typeface="Calibri" panose="020F0502020204030204" pitchFamily="34" charset="0"/>
                <a:cs typeface="Times New Roman" panose="02020603050405020304" pitchFamily="18" charset="0"/>
              </a:rPr>
              <a:t>Om du inte redan har </a:t>
            </a:r>
            <a:r>
              <a:rPr lang="sv-SE" sz="1100" b="1" i="1" dirty="0">
                <a:effectLst/>
                <a:latin typeface="Calibri" panose="020F0502020204030204" pitchFamily="34" charset="0"/>
                <a:ea typeface="Calibri" panose="020F0502020204030204" pitchFamily="34" charset="0"/>
                <a:cs typeface="Times New Roman" panose="02020603050405020304" pitchFamily="18" charset="0"/>
              </a:rPr>
              <a:t>pass</a:t>
            </a:r>
            <a:r>
              <a:rPr lang="sv-SE" sz="1100" i="1" dirty="0">
                <a:effectLst/>
                <a:latin typeface="Calibri" panose="020F0502020204030204" pitchFamily="34" charset="0"/>
                <a:ea typeface="Calibri" panose="020F0502020204030204" pitchFamily="34" charset="0"/>
                <a:cs typeface="Times New Roman" panose="02020603050405020304" pitchFamily="18" charset="0"/>
              </a:rPr>
              <a:t> måste du omgående ordna det. Har du pass, ska du kontrollera att giltigheten inte löper ut under utbytesåret. Observera att för att åka till USA rekommenderas du ha den senaste modellen av pass för att undvika eventuella problem vid inresan. Passet måste alltså gälla minst hela utbytestiden. För vissa länder måste passet även ha en viss giltighetstid efter hemresan till Sverige efter avslutat utbytesår.</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100" i="1" dirty="0">
                <a:effectLst/>
                <a:latin typeface="Calibri" panose="020F0502020204030204" pitchFamily="34" charset="0"/>
                <a:ea typeface="Calibri" panose="020F0502020204030204" pitchFamily="34" charset="0"/>
                <a:cs typeface="Times New Roman" panose="02020603050405020304" pitchFamily="18" charset="0"/>
              </a:rPr>
              <a:t>Den typ av visum du ska ansöka om är </a:t>
            </a:r>
            <a:r>
              <a:rPr lang="sv-SE" sz="1100" b="1" i="1" dirty="0">
                <a:effectLst/>
                <a:latin typeface="Calibri" panose="020F0502020204030204" pitchFamily="34" charset="0"/>
                <a:ea typeface="Calibri" panose="020F0502020204030204" pitchFamily="34" charset="0"/>
                <a:cs typeface="Times New Roman" panose="02020603050405020304" pitchFamily="18" charset="0"/>
              </a:rPr>
              <a:t>visum</a:t>
            </a:r>
            <a:r>
              <a:rPr lang="sv-SE" sz="1100" i="1" dirty="0">
                <a:effectLst/>
                <a:latin typeface="Calibri" panose="020F0502020204030204" pitchFamily="34" charset="0"/>
                <a:ea typeface="Calibri" panose="020F0502020204030204" pitchFamily="34" charset="0"/>
                <a:cs typeface="Times New Roman" panose="02020603050405020304" pitchFamily="18" charset="0"/>
              </a:rPr>
              <a:t> för gymnasiestudier. Under våren får du information och handlingar från Rotarys Ungdomsutbyte för ansökan om visum för det land du skall åka till. Observera att du som utbytesstudent aldrig kan åka iväg med turistvisum!</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100" i="1" dirty="0">
                <a:effectLst/>
                <a:latin typeface="Calibri" panose="020F0502020204030204" pitchFamily="34" charset="0"/>
                <a:ea typeface="Calibri" panose="020F0502020204030204" pitchFamily="34" charset="0"/>
                <a:cs typeface="Times New Roman" panose="02020603050405020304" pitchFamily="18" charset="0"/>
              </a:rPr>
              <a:t>Fråga din läkare eller en vaccinationscentral om du behöver kompletterande vaccinering för det land/länder du ska åka till. Tillsammans med placeringsbeskedet från utlandet brukar det ofta komma förfrågningar om vaccinationsskydd och de kan kräva vissa kompletteringar.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100" i="1" dirty="0">
                <a:effectLst/>
                <a:latin typeface="Calibri" panose="020F0502020204030204" pitchFamily="34" charset="0"/>
                <a:ea typeface="Calibri" panose="020F0502020204030204" pitchFamily="34" charset="0"/>
                <a:cs typeface="Times New Roman" panose="02020603050405020304" pitchFamily="18" charset="0"/>
              </a:rPr>
              <a:t>Den som använder medicin ska medföra receptet översatt till engelska. Köp aldrig medicin i värdlandet som läkare inte har skrivit ut! Om du lider av någon sjukdom, rådgör med din läkare om vad du ska tänka på under ditt år</a:t>
            </a: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r>
              <a:rPr lang="sv-SE" sz="1100" i="1" dirty="0">
                <a:effectLst/>
                <a:latin typeface="Calibri" panose="020F0502020204030204" pitchFamily="34" charset="0"/>
                <a:ea typeface="Calibri" panose="020F0502020204030204" pitchFamily="34" charset="0"/>
                <a:cs typeface="Times New Roman" panose="02020603050405020304" pitchFamily="18" charset="0"/>
              </a:rPr>
              <a:t>utomlands. Be din läkare om ett läkarintyg på engelska rörande sjukdomen, behandlingen, medicinen etc. Ta även med ditt recept för glasögon eller kontaktlinser</a:t>
            </a:r>
            <a:r>
              <a:rPr lang="sv-SE" sz="1100" dirty="0">
                <a:effectLst/>
                <a:latin typeface="Calibri" panose="020F0502020204030204" pitchFamily="34" charset="0"/>
                <a:ea typeface="Calibri" panose="020F0502020204030204" pitchFamily="34" charset="0"/>
                <a:cs typeface="Times New Roman" panose="02020603050405020304" pitchFamily="18" charset="0"/>
              </a:rPr>
              <a:t>.</a:t>
            </a: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19</a:t>
            </a:fld>
            <a:endParaRPr lang="en-US" dirty="0"/>
          </a:p>
        </p:txBody>
      </p:sp>
    </p:spTree>
    <p:extLst>
      <p:ext uri="{BB962C8B-B14F-4D97-AF65-F5344CB8AC3E}">
        <p14:creationId xmlns:p14="http://schemas.microsoft.com/office/powerpoint/2010/main" val="308486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 kommer att gå igenom:</a:t>
            </a:r>
          </a:p>
          <a:p>
            <a:pPr marL="342900" lvl="0" indent="-342900">
              <a:lnSpc>
                <a:spcPct val="107000"/>
              </a:lnSpc>
              <a:buFont typeface="Wingdings" panose="05000000000000000000" pitchFamily="2" charset="2"/>
              <a:buChar char=""/>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Kostnader före och under utbytesåret</a:t>
            </a:r>
          </a:p>
          <a:p>
            <a:pPr marL="342900" lvl="0" indent="-342900">
              <a:lnSpc>
                <a:spcPct val="107000"/>
              </a:lnSpc>
              <a:buFont typeface="Wingdings" panose="05000000000000000000" pitchFamily="2" charset="2"/>
              <a:buChar char=""/>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Förberedelser inför resan </a:t>
            </a:r>
          </a:p>
          <a:p>
            <a:pPr marL="342900" lvl="0" indent="-342900">
              <a:lnSpc>
                <a:spcPct val="107000"/>
              </a:lnSpc>
              <a:buFont typeface="Wingdings" panose="05000000000000000000" pitchFamily="2" charset="2"/>
              <a:buChar char=""/>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Att tänka på under utbytesåret</a:t>
            </a:r>
          </a:p>
          <a:p>
            <a:pPr marL="342900" lvl="0" indent="-342900">
              <a:lnSpc>
                <a:spcPct val="107000"/>
              </a:lnSpc>
              <a:spcAft>
                <a:spcPts val="800"/>
              </a:spcAft>
              <a:buFont typeface="Wingdings" panose="05000000000000000000" pitchFamily="2" charset="2"/>
              <a:buChar char=""/>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Vad som händer efter utbytesåret</a:t>
            </a:r>
          </a:p>
          <a:p>
            <a:pPr>
              <a:lnSpc>
                <a:spcPct val="107000"/>
              </a:lnSpc>
              <a:spcAft>
                <a:spcPts val="800"/>
              </a:spcAf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Kommande utbildningar</a:t>
            </a:r>
          </a:p>
          <a:p>
            <a:pPr marL="342900" lvl="0" indent="-342900">
              <a:lnSpc>
                <a:spcPct val="107000"/>
              </a:lnSpc>
              <a:spcAft>
                <a:spcPts val="800"/>
              </a:spcAft>
              <a:buFont typeface="Wingdings" panose="05000000000000000000" pitchFamily="2" charset="2"/>
              <a:buChar char=""/>
              <a:tabLst>
                <a:tab pos="457200" algn="l"/>
              </a:tabLs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Att vara värdfamilj och värdklubb</a:t>
            </a:r>
          </a:p>
          <a:p>
            <a:pPr marL="342900" lvl="0" indent="-342900">
              <a:lnSpc>
                <a:spcPct val="107000"/>
              </a:lnSpc>
              <a:spcAft>
                <a:spcPts val="800"/>
              </a:spcAft>
              <a:buFont typeface="Wingdings" panose="05000000000000000000" pitchFamily="2" charset="2"/>
              <a:buChar char=""/>
              <a:tabLst>
                <a:tab pos="457200" algn="l"/>
              </a:tabLs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Rotarys ungdomsskyddspolicy</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2</a:t>
            </a:fld>
            <a:endParaRPr lang="en-US" dirty="0"/>
          </a:p>
        </p:txBody>
      </p:sp>
    </p:spTree>
    <p:extLst>
      <p:ext uri="{BB962C8B-B14F-4D97-AF65-F5344CB8AC3E}">
        <p14:creationId xmlns:p14="http://schemas.microsoft.com/office/powerpoint/2010/main" val="307124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sz="1100" i="1" dirty="0">
                <a:effectLst/>
                <a:latin typeface="Calibri" panose="020F0502020204030204" pitchFamily="34" charset="0"/>
                <a:ea typeface="Calibri" panose="020F0502020204030204" pitchFamily="34" charset="0"/>
                <a:cs typeface="Times New Roman" panose="02020603050405020304" pitchFamily="18" charset="0"/>
              </a:rPr>
              <a:t>Det är ännu långt kvar till din avresa men du kan redan nu börja fundera på några saker. Genom  Instagram FB @rotarystudent kan du ta del av tidigare utbytesstudenters upplevelser. Du kan även ta kontakt med utbytesstudenter som har varit i det land där du kommer att bli placerad för att höra om deras om deras erfarenheter.Du förväntas under ditt utbytesår svara på en mängd frågor om Sverige. Du kan redan nu börja läsa på om Sverige och förbereda en presentation. Tänk på att du bör vara försiktig med vad du säger och hur du säger det, när du pratar om Sverige och ditt värdland. Läs också på om landet du ska till. Det går mycket fortare att hänga med i det som händer i ditt värdland om du har läst på lite innan. Om du ska till ett land vars språk du inte tidigare har studerat, rekommenderar vi dig starkt att börja lära dig lite redan nu.Kläder Några av er kanske har börjat fundera över vilka kläder ni ska ta med er. Ett tips är att fråga tidigare utbytesstudenter i ditt värdlandI rotarysammanhang och andra sammanhang när du representerar Rotary (när du håller föredrag t.ex.) bör du alltid ha på dig rotarykavajen. För informella tillställningar har du rotarytröjan.Tackkort, gåvor, pins Ta med dig korrespondenskort eller vykort med svenska motiv som du kan använda som tackkort. Skriv alltid och tacka. Det är bättre att tacka en gång för mycket än att inte tacka alls. Tag med svensktillverkade presenter något lite större till värdfamiljerna, och lite småsaker till personer som du träffar under året t.ex. lärare och kompisar. Pins är bra och små gåvor. Ett tips är att köpa eller tillverka personliga pins för att byta med andra utbytesstudenter. Rotarykavajerna brukar under utbytesåret bli proppfulla med pins av olika slag.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20</a:t>
            </a:fld>
            <a:endParaRPr lang="en-US" dirty="0"/>
          </a:p>
        </p:txBody>
      </p:sp>
    </p:spTree>
    <p:extLst>
      <p:ext uri="{BB962C8B-B14F-4D97-AF65-F5344CB8AC3E}">
        <p14:creationId xmlns:p14="http://schemas.microsoft.com/office/powerpoint/2010/main" val="1037239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Här är några viktiga begrepp att känna till: Rotary i grunden ett utbyte mellan rotaryklubbar. Därför kallas din ”hemklubb” i Sverige för Sponsorklubb/Sponsor club och din klubb i utlandet för Värdklubb/Host club. Värdklubben ansvarar för omhändertagandet av dig som utbytesstudent. En viktig sak är att klubben ska utse en eller flera kontaktpersoner (councellor) som regelbundet har kontakt med dig och dina värdfamiljer. Det är också kontaktpersonen som ser till att du får din månadspeng. Du ska alltid kunna vända dig till kontaktpersonen eller någon annan vuxen du litar på om du har problem eller om du råkar ut för någon form av övergrepp eller trakasserier.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Rotaryklubbar runt om i världen är samlade i distrikt - med ca 50 klubbar i ett distrikt -, men det är på distriktsnivå som utbytesverksamheten administreras och den som är ansvarig kallas för. Distriktsordförande / District Chair (DC). Om det uppstår problem av något slag som du, värdklubben eller värddistriktet inte kan lösa på egen hand så är det DC i respektive land som ska ta kontakt med varandra. Det är direkt olämpligt att dina föräldrar tar direktkontakt med din värdklubb eller värdfamilj. För att vi i Sverige ska veta hur du har det så kommer din DC be dig skicka en rapport en gång i kvartalet.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21</a:t>
            </a:fld>
            <a:endParaRPr lang="en-US" dirty="0"/>
          </a:p>
        </p:txBody>
      </p:sp>
    </p:spTree>
    <p:extLst>
      <p:ext uri="{BB962C8B-B14F-4D97-AF65-F5344CB8AC3E}">
        <p14:creationId xmlns:p14="http://schemas.microsoft.com/office/powerpoint/2010/main" val="737314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Dom flesta utbytesstudenterna drabbas av hemlängtan någon gång under utbytesåret. Det kan periodvis kännas jobbigt med alla nya intrycken i ett nytt land hos främmande människor, av nya seder och av att vara i centrum för all uppmärksamhet.</a:t>
            </a:r>
          </a:p>
          <a:p>
            <a:pPr>
              <a:lnSpc>
                <a:spcPct val="107000"/>
              </a:lnSpc>
              <a:spcAft>
                <a:spcPts val="800"/>
              </a:spcAft>
            </a:pP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Här på bilden ser du några ”DOs and DON’Ts” för att övervinna hemlängtan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Var nyfiken! I början är allt nytt. Allt eftersom, kommer saker kännas lättare och mer familjär. Men, gå på din magkänsla. Känns något fel, berätta för din värdfamilj eller kontaktperson hur du känner det. Om du ser till att engagera dig och ta del i aktiviteter inom och utanför skolan går tiden fort och du kan lättare övervinna din hemlängtan. Ett tips är också att skriva dagbok.</a:t>
            </a:r>
          </a:p>
          <a:p>
            <a:pPr>
              <a:lnSpc>
                <a:spcPct val="107000"/>
              </a:lnSpc>
              <a:spcAft>
                <a:spcPts val="800"/>
              </a:spcAft>
            </a:pPr>
            <a:endParaRPr lang="sv-SE"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För övrigt så handlar det ju om att anta den stora utmaningen att försöka vara positiv och allmänt se optimistiskt på sitt utbytesår.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Vad som är direkt olämpligt är att ständigt stänga in sig på sitt rum och tycka synd om sig själv och kanske dessutom hela tiden ha kontakt med familjen och kompisarna hemma i Sverige. Det blir aldrig bra. Det sista du bör välja är att be att få åka hem.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22</a:t>
            </a:fld>
            <a:endParaRPr lang="en-US" dirty="0"/>
          </a:p>
        </p:txBody>
      </p:sp>
    </p:spTree>
    <p:extLst>
      <p:ext uri="{BB962C8B-B14F-4D97-AF65-F5344CB8AC3E}">
        <p14:creationId xmlns:p14="http://schemas.microsoft.com/office/powerpoint/2010/main" val="1968070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Många utbytesstudenter brukar tala om dom här olika stadierna under ett utbytesår.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Smekmånaden - Allt verkar spännande och intressant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Kulturtrötthet - Du börjar se skillnader och börjar känna dig obekväm.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Normalisering - Saker och ting börjar bli vettigt och du känner dig mer bekväm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Dolda problem - Men så även om du verkar passa in på ytan börjar du ifrågasätta saker, får hemlängtan och eventuellt ha konflikter med vänner och värdfamiljer.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Förståelse och hemkänsla - Du förstår och känner att du accepterar din värdkultur. Du känner dig hemma och bekväm med deras sätt att leva. Du känner dig till och med som"en av dem".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i="1" dirty="0">
                <a:effectLst/>
                <a:latin typeface="Calibri" panose="020F0502020204030204" pitchFamily="34" charset="0"/>
                <a:ea typeface="Calibri" panose="020F0502020204030204" pitchFamily="34" charset="0"/>
                <a:cs typeface="Times New Roman" panose="02020603050405020304" pitchFamily="18" charset="0"/>
              </a:rPr>
              <a:t>Dags för hemresa</a:t>
            </a:r>
            <a:r>
              <a:rPr lang="sv-SE" dirty="0">
                <a:effectLst/>
                <a:latin typeface="Calibri" panose="020F0502020204030204" pitchFamily="34" charset="0"/>
                <a:ea typeface="Calibri" panose="020F0502020204030204" pitchFamily="34" charset="0"/>
                <a:cs typeface="Times New Roman" panose="02020603050405020304" pitchFamily="18" charset="0"/>
              </a:rPr>
              <a:t> </a:t>
            </a:r>
            <a:r>
              <a:rPr lang="sv-SE" i="1" dirty="0">
                <a:effectLst/>
                <a:latin typeface="Calibri" panose="020F0502020204030204" pitchFamily="34" charset="0"/>
                <a:ea typeface="Calibri" panose="020F0502020204030204" pitchFamily="34" charset="0"/>
                <a:cs typeface="Times New Roman" panose="02020603050405020304" pitchFamily="18" charset="0"/>
              </a:rPr>
              <a:t> - Du har blandade känslor över att åka hem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23</a:t>
            </a:fld>
            <a:endParaRPr lang="en-US" dirty="0"/>
          </a:p>
        </p:txBody>
      </p:sp>
    </p:spTree>
    <p:extLst>
      <p:ext uri="{BB962C8B-B14F-4D97-AF65-F5344CB8AC3E}">
        <p14:creationId xmlns:p14="http://schemas.microsoft.com/office/powerpoint/2010/main" val="3615655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24</a:t>
            </a:fld>
            <a:endParaRPr lang="en-US" dirty="0"/>
          </a:p>
        </p:txBody>
      </p:sp>
    </p:spTree>
    <p:extLst>
      <p:ext uri="{BB962C8B-B14F-4D97-AF65-F5344CB8AC3E}">
        <p14:creationId xmlns:p14="http://schemas.microsoft.com/office/powerpoint/2010/main" val="213104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400" i="1" dirty="0">
                <a:effectLst/>
                <a:latin typeface="Calibri" panose="020F0502020204030204" pitchFamily="34" charset="0"/>
                <a:ea typeface="Calibri" panose="020F0502020204030204" pitchFamily="34" charset="0"/>
                <a:cs typeface="Times New Roman" panose="02020603050405020304" pitchFamily="18" charset="0"/>
              </a:rPr>
              <a:t>Någon gång händer det att utbytesstudenter tvingas avbryta sitt utbytesår. Orsaken kan t.ex. vara: (lä texten i presentationen)</a:t>
            </a:r>
            <a:br>
              <a:rPr lang="sv-SE" sz="1400" i="1" dirty="0">
                <a:effectLst/>
                <a:latin typeface="Calibri" panose="020F0502020204030204" pitchFamily="34" charset="0"/>
                <a:ea typeface="Calibri" panose="020F0502020204030204" pitchFamily="34" charset="0"/>
                <a:cs typeface="Times New Roman" panose="02020603050405020304" pitchFamily="18" charset="0"/>
              </a:rPr>
            </a:br>
            <a:r>
              <a:rPr lang="sv-SE" sz="1400" i="1" dirty="0">
                <a:effectLst/>
                <a:latin typeface="Calibri" panose="020F0502020204030204" pitchFamily="34" charset="0"/>
                <a:ea typeface="Calibri" panose="020F0502020204030204" pitchFamily="34" charset="0"/>
                <a:cs typeface="Times New Roman" panose="02020603050405020304" pitchFamily="18" charset="0"/>
              </a:rPr>
              <a:t>Beslut om hemsändning ska föregås av flera samtal mellan utbytesstudenten och värdklubben. Värddistriktet ska alltid kopplas in som i sin tur kontaktar distriktet i Sverige. Det är viktigt att problemlösningen ges tid. Ofta har alla inblandade parter sin egen version av vad som hänt. Det är viktigt att du som utbytesstudent skriver ner din egen uppfattning, tidpunkter och händelser som beskriver händelseförloppet.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400" i="1" dirty="0">
                <a:effectLst/>
                <a:latin typeface="Calibri" panose="020F0502020204030204" pitchFamily="34" charset="0"/>
                <a:ea typeface="Calibri" panose="020F0502020204030204" pitchFamily="34" charset="0"/>
                <a:cs typeface="Times New Roman" panose="02020603050405020304" pitchFamily="18" charset="0"/>
              </a:rPr>
              <a:t>Observera att vid lagöverträdelser och brott mot utbytesprogrammets regler kan du som utbytesstudent omedelbart skickas hem. Våra möjligheter här i Sverige att hindra ett sådant beslut som sker till följd mot Rotarys regler är oftast obefintligt eftersom beslutet fattas av värddistriktet.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25</a:t>
            </a:fld>
            <a:endParaRPr lang="en-US" dirty="0"/>
          </a:p>
        </p:txBody>
      </p:sp>
    </p:spTree>
    <p:extLst>
      <p:ext uri="{BB962C8B-B14F-4D97-AF65-F5344CB8AC3E}">
        <p14:creationId xmlns:p14="http://schemas.microsoft.com/office/powerpoint/2010/main" val="3795313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Enligt Rotarys regelverk bör besök från föräldrar eller vårdnadshavare, syskon eller vänner undvikas under utbytesperioden. Det kan i stället rekommenderas att familjen återvänder tillsammans vid ett senare tillfälle.</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Om besök ändå ska ske så får besök får endast ske efter värdklubbens och värddistriktets godkännande och enligt deras riktlinjer. Besök kan i regel endast anordnas under utbytets sista kvartal eller under skollov och tillåts inte under stora högtider. Om dina föräldrar funderar på att besöka dig ska de börja med att kontakta distriktsordföranden i Sverige. Distriktsordföranden i sin tur skriver till sin kollega i utlandet och berättar om dina föräldrars planer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i="1" dirty="0">
                <a:effectLst/>
                <a:latin typeface="Calibri" panose="020F0502020204030204" pitchFamily="34" charset="0"/>
                <a:ea typeface="Calibri" panose="020F0502020204030204" pitchFamily="34" charset="0"/>
                <a:cs typeface="Times New Roman" panose="02020603050405020304" pitchFamily="18" charset="0"/>
              </a:rPr>
              <a:t>Utbytesprogrammet har en officiell längd som varierar mellan 11 och 12 månader beroende på land. Det är viktigt att du är medveten om programmets officiella längd. Många distrikt planerar avslutande arrangemang i vilka du förväntas delta. Hemresan ska planeras i samråd med värdfamiljen, värdklubben och värddistriktet. Om längden för ditt utbyte officiellt är 11 månader, får du stanna längre om din rotaryklubb, värdfamilj och värddistrikt ger dig tillstånd till det. Du kan dock längst stanna så länge ditt visum och flygbiljett gäller. Du måste återvända direkt hem enligt den resväg som värddistriktet och dina föräldrar eller vårdnadshavare kommer överens om.</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dirty="0">
                <a:effectLst/>
                <a:latin typeface="Calibri" panose="020F0502020204030204" pitchFamily="34" charset="0"/>
                <a:ea typeface="Calibri" panose="020F0502020204030204" pitchFamily="34" charset="0"/>
                <a:cs typeface="Times New Roman" panose="02020603050405020304" pitchFamily="18" charset="0"/>
              </a:rPr>
              <a: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26</a:t>
            </a:fld>
            <a:endParaRPr lang="en-US" dirty="0"/>
          </a:p>
        </p:txBody>
      </p:sp>
    </p:spTree>
    <p:extLst>
      <p:ext uri="{BB962C8B-B14F-4D97-AF65-F5344CB8AC3E}">
        <p14:creationId xmlns:p14="http://schemas.microsoft.com/office/powerpoint/2010/main" val="1293142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I utbytesprogrammet ingår en återvändarträff. Denna träff är obligatoriskt att delta i och ingår i programavgiften. Du ska hålla ett föredrag om ditt utbytesår i den svenska rotaryklubb som var sponsor för ditt utbytesår. Kontakta dem så fort som möjligt när du kommit hem och bestäm ett datum.</a:t>
            </a:r>
          </a:p>
          <a:p>
            <a:pPr>
              <a:lnSpc>
                <a:spcPct val="107000"/>
              </a:lnSpc>
              <a:spcAft>
                <a:spcPts val="800"/>
              </a:spcAft>
            </a:pP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Delta i träffar med Rotex/Rotaract eller dra igång aktiviteter själv. Ställ upp som studentkontakt/ambassadör för de ungdomar som håller på att söka och som vill veta vad ett utbytesår i landet du varit i innebär. Kontakta din distriktsordförande i Sverige och berätta att du är intresserad.  I vissa distrikt blir du inbjuden att delta i den årliga distriktskonferensen. Om du är intresserad av att lära dig om ledarskap kan du höra med din klubb eller ditt distrikt om det ordnas RYLA där du kan delta. </a:t>
            </a:r>
          </a:p>
          <a:p>
            <a:endParaRPr lang="sv-SE" dirty="0"/>
          </a:p>
          <a:p>
            <a:pPr algn="l"/>
            <a:r>
              <a:rPr lang="sv-SE" b="0" i="0" dirty="0">
                <a:solidFill>
                  <a:srgbClr val="000000"/>
                </a:solidFill>
                <a:effectLst/>
                <a:latin typeface="Montserrat" panose="00000500000000000000" pitchFamily="2" charset="0"/>
              </a:rPr>
              <a:t>NGSE =  New Generation Service Exchange ett kort, anpassningsbart program för universitetsstudenter och yrkesverksamma upp till 30 år. Deltagarna kan utforma utbyten som kombinerar professionella mål med ett humanitärt projekt.</a:t>
            </a: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27</a:t>
            </a:fld>
            <a:endParaRPr lang="en-US" dirty="0"/>
          </a:p>
        </p:txBody>
      </p:sp>
    </p:spTree>
    <p:extLst>
      <p:ext uri="{BB962C8B-B14F-4D97-AF65-F5344CB8AC3E}">
        <p14:creationId xmlns:p14="http://schemas.microsoft.com/office/powerpoint/2010/main" val="2528806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a:t>
            </a:r>
            <a:r>
              <a:rPr lang="sv-SE" baseline="0" dirty="0"/>
              <a:t> får information innan de reser iväg. Trygghet med rotarianer i sin närhet både i Sverige och i landet du kommer till. </a:t>
            </a:r>
            <a:endParaRPr lang="sv-SE" dirty="0"/>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28</a:t>
            </a:fld>
            <a:endParaRPr lang="en-US" dirty="0"/>
          </a:p>
        </p:txBody>
      </p:sp>
    </p:spTree>
    <p:extLst>
      <p:ext uri="{BB962C8B-B14F-4D97-AF65-F5344CB8AC3E}">
        <p14:creationId xmlns:p14="http://schemas.microsoft.com/office/powerpoint/2010/main" val="4294087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29</a:t>
            </a:fld>
            <a:endParaRPr lang="en-US" dirty="0"/>
          </a:p>
        </p:txBody>
      </p:sp>
    </p:spTree>
    <p:extLst>
      <p:ext uri="{BB962C8B-B14F-4D97-AF65-F5344CB8AC3E}">
        <p14:creationId xmlns:p14="http://schemas.microsoft.com/office/powerpoint/2010/main" val="62361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 kommer att gå igenom:</a:t>
            </a:r>
          </a:p>
          <a:p>
            <a:pPr marL="342900" lvl="0" indent="-342900">
              <a:lnSpc>
                <a:spcPct val="107000"/>
              </a:lnSpc>
              <a:buFont typeface="Wingdings" panose="05000000000000000000" pitchFamily="2" charset="2"/>
              <a:buChar char=""/>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Kostnader före och under utbytesåret</a:t>
            </a:r>
          </a:p>
          <a:p>
            <a:pPr marL="342900" lvl="0" indent="-342900">
              <a:lnSpc>
                <a:spcPct val="107000"/>
              </a:lnSpc>
              <a:buFont typeface="Wingdings" panose="05000000000000000000" pitchFamily="2" charset="2"/>
              <a:buChar char=""/>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Förberedelser inför resan </a:t>
            </a:r>
          </a:p>
          <a:p>
            <a:pPr marL="342900" lvl="0" indent="-342900">
              <a:lnSpc>
                <a:spcPct val="107000"/>
              </a:lnSpc>
              <a:buFont typeface="Wingdings" panose="05000000000000000000" pitchFamily="2" charset="2"/>
              <a:buChar char=""/>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Att tänka på under utbytesåret</a:t>
            </a:r>
          </a:p>
          <a:p>
            <a:pPr marL="342900" lvl="0" indent="-342900">
              <a:lnSpc>
                <a:spcPct val="107000"/>
              </a:lnSpc>
              <a:spcAft>
                <a:spcPts val="800"/>
              </a:spcAft>
              <a:buFont typeface="Wingdings" panose="05000000000000000000" pitchFamily="2" charset="2"/>
              <a:buChar char=""/>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Vad som händer efter utbytesåret</a:t>
            </a:r>
          </a:p>
          <a:p>
            <a:pPr>
              <a:lnSpc>
                <a:spcPct val="107000"/>
              </a:lnSpc>
              <a:spcAft>
                <a:spcPts val="800"/>
              </a:spcAf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Kommande utbildningar</a:t>
            </a:r>
          </a:p>
          <a:p>
            <a:pPr marL="342900" lvl="0" indent="-342900">
              <a:lnSpc>
                <a:spcPct val="107000"/>
              </a:lnSpc>
              <a:spcAft>
                <a:spcPts val="800"/>
              </a:spcAft>
              <a:buFont typeface="Wingdings" panose="05000000000000000000" pitchFamily="2" charset="2"/>
              <a:buChar char=""/>
              <a:tabLst>
                <a:tab pos="457200" algn="l"/>
              </a:tabLs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Att vara värdfamilj och värdklubb</a:t>
            </a:r>
          </a:p>
          <a:p>
            <a:pPr marL="342900" lvl="0" indent="-342900">
              <a:lnSpc>
                <a:spcPct val="107000"/>
              </a:lnSpc>
              <a:spcAft>
                <a:spcPts val="800"/>
              </a:spcAft>
              <a:buFont typeface="Wingdings" panose="05000000000000000000" pitchFamily="2" charset="2"/>
              <a:buChar char=""/>
              <a:tabLst>
                <a:tab pos="457200" algn="l"/>
              </a:tabLst>
            </a:pP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Rotarys ungdomsskyddspolicy</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3</a:t>
            </a:fld>
            <a:endParaRPr lang="en-US" dirty="0"/>
          </a:p>
        </p:txBody>
      </p:sp>
    </p:spTree>
    <p:extLst>
      <p:ext uri="{BB962C8B-B14F-4D97-AF65-F5344CB8AC3E}">
        <p14:creationId xmlns:p14="http://schemas.microsoft.com/office/powerpoint/2010/main" val="242797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kommer att gå igenom:</a:t>
            </a:r>
          </a:p>
          <a:p>
            <a:pPr marL="342900" lvl="0" indent="-342900">
              <a:lnSpc>
                <a:spcPct val="107000"/>
              </a:lnSpc>
              <a:buFont typeface="Wingdings" panose="05000000000000000000" pitchFamily="2"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Kostnader före och under utbytesåret</a:t>
            </a:r>
          </a:p>
          <a:p>
            <a:pPr marL="342900" lvl="0" indent="-342900">
              <a:lnSpc>
                <a:spcPct val="107000"/>
              </a:lnSpc>
              <a:buFont typeface="Wingdings" panose="05000000000000000000" pitchFamily="2"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Förberedelser inför resan </a:t>
            </a:r>
          </a:p>
          <a:p>
            <a:pPr marL="342900" lvl="0" indent="-342900">
              <a:lnSpc>
                <a:spcPct val="107000"/>
              </a:lnSpc>
              <a:buFont typeface="Wingdings" panose="05000000000000000000" pitchFamily="2"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Att tänka på under utbytesåret</a:t>
            </a:r>
          </a:p>
          <a:p>
            <a:pPr marL="342900" lvl="0" indent="-342900">
              <a:lnSpc>
                <a:spcPct val="107000"/>
              </a:lnSpc>
              <a:spcAft>
                <a:spcPts val="800"/>
              </a:spcAft>
              <a:buFont typeface="Wingdings" panose="05000000000000000000" pitchFamily="2"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Vad som händer efter utbytesåret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Kommande utbildningar</a:t>
            </a:r>
          </a:p>
          <a:p>
            <a:pPr marL="342900" lvl="0" indent="-342900">
              <a:lnSpc>
                <a:spcPct val="107000"/>
              </a:lnSpc>
              <a:spcAft>
                <a:spcPts val="800"/>
              </a:spcAft>
              <a:buFont typeface="Wingdings" panose="05000000000000000000" pitchFamily="2" charset="2"/>
              <a:buChar char=""/>
              <a:tabLst>
                <a:tab pos="45720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Att vara värdfamilj och värdklubb</a:t>
            </a:r>
          </a:p>
          <a:p>
            <a:pPr marL="342900" lvl="0" indent="-342900">
              <a:lnSpc>
                <a:spcPct val="107000"/>
              </a:lnSpc>
              <a:spcAft>
                <a:spcPts val="800"/>
              </a:spcAft>
              <a:buFont typeface="Wingdings" panose="05000000000000000000" pitchFamily="2" charset="2"/>
              <a:buChar char=""/>
              <a:tabLst>
                <a:tab pos="457200" algn="l"/>
              </a:tabLst>
            </a:pPr>
            <a:r>
              <a:rPr lang="sv-SE" sz="1800" dirty="0">
                <a:effectLst/>
                <a:latin typeface="Calibri" panose="020F0502020204030204" pitchFamily="34" charset="0"/>
                <a:ea typeface="Calibri" panose="020F0502020204030204" pitchFamily="34" charset="0"/>
                <a:cs typeface="Times New Roman" panose="02020603050405020304" pitchFamily="18" charset="0"/>
              </a:rPr>
              <a:t>Rotarys ungdomsskyddspolicy</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4</a:t>
            </a:fld>
            <a:endParaRPr lang="en-US" dirty="0"/>
          </a:p>
        </p:txBody>
      </p:sp>
    </p:spTree>
    <p:extLst>
      <p:ext uri="{BB962C8B-B14F-4D97-AF65-F5344CB8AC3E}">
        <p14:creationId xmlns:p14="http://schemas.microsoft.com/office/powerpoint/2010/main" val="282008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Här kommer några viktiga hållpunkter för tiden fram till din avresa. (Läs igenom presentationstexten.)</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Kom ihåg att du bör kontakta din första värdfamilj innan du lämnar Sverige. Värdklubben eller värddistriktet är skyldiga att ge dig information om familjen före utresan.</a:t>
            </a: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5</a:t>
            </a:fld>
            <a:endParaRPr lang="en-US" dirty="0"/>
          </a:p>
        </p:txBody>
      </p:sp>
    </p:spTree>
    <p:extLst>
      <p:ext uri="{BB962C8B-B14F-4D97-AF65-F5344CB8AC3E}">
        <p14:creationId xmlns:p14="http://schemas.microsoft.com/office/powerpoint/2010/main" val="375772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000" i="1" u="sng" dirty="0">
                <a:effectLst/>
                <a:latin typeface="Calibri" panose="020F0502020204030204" pitchFamily="34" charset="0"/>
                <a:ea typeface="Calibri" panose="020F0502020204030204" pitchFamily="34" charset="0"/>
                <a:cs typeface="Times New Roman" panose="02020603050405020304" pitchFamily="18" charset="0"/>
              </a:rPr>
              <a:t>I avgiften ingår</a:t>
            </a:r>
            <a:r>
              <a:rPr lang="sv-SE" sz="1000" i="1" dirty="0">
                <a:effectLst/>
                <a:latin typeface="Calibri" panose="020F0502020204030204" pitchFamily="34" charset="0"/>
                <a:ea typeface="Calibri" panose="020F0502020204030204" pitchFamily="34" charset="0"/>
                <a:cs typeface="Times New Roman" panose="02020603050405020304" pitchFamily="18" charset="0"/>
              </a:rPr>
              <a:t> kostnaden för en försäkring som krävs för utbytesåret, kostnad för viss administration (verksamheten bygger annars på ideellt arbete av medlemmar i Rotary). Utrustningen består av kavaj, tröja, väska, svensk flagga, namnbricka, visitkort och pins. Skolgång och mat och husrum hos värdfamilj är kostnadsfri. Dessutom betalar Rotary i mottagande land ut en månadspeng. Beloppet storlek varierar beroende på land. I Sverige är månadspengen för utländska ungdomar som kommer hit 1000 kr. Observera att du som utbytesstudent </a:t>
            </a:r>
            <a:r>
              <a:rPr lang="sv-SE" sz="1000" i="1" u="sng" dirty="0">
                <a:effectLst/>
                <a:latin typeface="Calibri" panose="020F0502020204030204" pitchFamily="34" charset="0"/>
                <a:ea typeface="Calibri" panose="020F0502020204030204" pitchFamily="34" charset="0"/>
                <a:cs typeface="Times New Roman" panose="02020603050405020304" pitchFamily="18" charset="0"/>
              </a:rPr>
              <a:t>inte</a:t>
            </a:r>
            <a:r>
              <a:rPr lang="sv-SE" sz="1000" i="1" dirty="0">
                <a:effectLst/>
                <a:latin typeface="Calibri" panose="020F0502020204030204" pitchFamily="34" charset="0"/>
                <a:ea typeface="Calibri" panose="020F0502020204030204" pitchFamily="34" charset="0"/>
                <a:cs typeface="Times New Roman" panose="02020603050405020304" pitchFamily="18" charset="0"/>
              </a:rPr>
              <a:t> är berättigad till studiebidrag under utbytesåret. Om du studerar inom EU kan du i vissa fall få studiebidraget med dig.</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000" i="1" u="sng" dirty="0">
                <a:effectLst/>
                <a:latin typeface="Calibri" panose="020F0502020204030204" pitchFamily="34" charset="0"/>
                <a:ea typeface="Calibri" panose="020F0502020204030204" pitchFamily="34" charset="0"/>
                <a:cs typeface="Times New Roman" panose="02020603050405020304" pitchFamily="18" charset="0"/>
              </a:rPr>
              <a:t>I avgiften ingår inte</a:t>
            </a:r>
            <a:r>
              <a:rPr lang="sv-SE" sz="1000" i="1" dirty="0">
                <a:effectLst/>
                <a:latin typeface="Calibri" panose="020F0502020204030204" pitchFamily="34" charset="0"/>
                <a:ea typeface="Calibri" panose="020F0502020204030204" pitchFamily="34" charset="0"/>
                <a:cs typeface="Times New Roman" panose="02020603050405020304" pitchFamily="18" charset="0"/>
              </a:rPr>
              <a:t> flygbiljetten, resan till och från flygplatsen, kostnad för visum och eventuella vaccinationer. I vissa länder och skolor finns det krav på att eleverna ska bära skoluniform. Kostnader för skoluniform ingår inte heller i programavgiften. Därutöver tillkommer kostnader för egna kläder, frivilliga resor och utflykter arrangerade av Rotary och extra fickpengar</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000" i="1" dirty="0">
                <a:effectLst/>
                <a:latin typeface="Calibri" panose="020F0502020204030204" pitchFamily="34" charset="0"/>
                <a:ea typeface="Calibri" panose="020F0502020204030204" pitchFamily="34" charset="0"/>
                <a:cs typeface="Times New Roman" panose="02020603050405020304" pitchFamily="18" charset="0"/>
              </a:rPr>
              <a:t>Observera också att det i vissa värddistrikt kan kräva att du erlägger en deposition för nödsituationer. Outnyttjad deposition återbetalas. Det är viktigt att du har tillräckligt med pengar för att klara extrakostnader som kan uppkomma under utbytesåret. Enligt reglerna ansvarar dina föräldrar eller vårdnadshavare för alla kostnader i samband med att en utbytesstudent reser hem i förtid  </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000" i="1" dirty="0">
                <a:effectLst/>
                <a:latin typeface="Calibri" panose="020F0502020204030204" pitchFamily="34" charset="0"/>
                <a:ea typeface="Calibri" panose="020F0502020204030204" pitchFamily="34" charset="0"/>
                <a:cs typeface="Times New Roman" panose="02020603050405020304" pitchFamily="18" charset="0"/>
              </a:rPr>
              <a:t>Det är viktigt att du inte lånar pengar och du betalar alla räkningar som du kan vara skyldig omgående. Om du blir erbjuden att följa med på en resa eller att delta i ett evenemang måste du i förväg ta reda på hur mycket du ska betala och vad du har för skyldigheter i samråd med dina föräldrar.</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6</a:t>
            </a:fld>
            <a:endParaRPr lang="en-US" dirty="0"/>
          </a:p>
        </p:txBody>
      </p:sp>
    </p:spTree>
    <p:extLst>
      <p:ext uri="{BB962C8B-B14F-4D97-AF65-F5344CB8AC3E}">
        <p14:creationId xmlns:p14="http://schemas.microsoft.com/office/powerpoint/2010/main" val="6070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7</a:t>
            </a:fld>
            <a:endParaRPr lang="en-US" dirty="0"/>
          </a:p>
        </p:txBody>
      </p:sp>
    </p:spTree>
    <p:extLst>
      <p:ext uri="{BB962C8B-B14F-4D97-AF65-F5344CB8AC3E}">
        <p14:creationId xmlns:p14="http://schemas.microsoft.com/office/powerpoint/2010/main" val="154104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Calibri" panose="020F0502020204030204" pitchFamily="34" charset="0"/>
                <a:cs typeface="Times New Roman" panose="02020603050405020304" pitchFamily="18" charset="0"/>
              </a:rPr>
              <a:t>På de kommande bilderna kommer vi att gå igenom vad du behöver tänka på som utbytesstudent och vad det kommer att krävas av dig som utbytesstudent.</a:t>
            </a:r>
          </a:p>
          <a:p>
            <a:endParaRPr lang="sv-SE" dirty="0"/>
          </a:p>
        </p:txBody>
      </p:sp>
      <p:sp>
        <p:nvSpPr>
          <p:cNvPr id="4" name="Platshållare för bildnummer 3"/>
          <p:cNvSpPr>
            <a:spLocks noGrp="1"/>
          </p:cNvSpPr>
          <p:nvPr>
            <p:ph type="sldNum" sz="quarter" idx="5"/>
          </p:nvPr>
        </p:nvSpPr>
        <p:spPr/>
        <p:txBody>
          <a:bodyPr/>
          <a:lstStyle/>
          <a:p>
            <a:fld id="{C70D348B-72BE-4941-B12C-09A6E5ED3F1E}" type="slidenum">
              <a:rPr lang="en-US" smtClean="0"/>
              <a:t>8</a:t>
            </a:fld>
            <a:endParaRPr lang="en-US" dirty="0"/>
          </a:p>
        </p:txBody>
      </p:sp>
    </p:spTree>
    <p:extLst>
      <p:ext uri="{BB962C8B-B14F-4D97-AF65-F5344CB8AC3E}">
        <p14:creationId xmlns:p14="http://schemas.microsoft.com/office/powerpoint/2010/main" val="357470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i="1" dirty="0">
                <a:effectLst/>
                <a:latin typeface="Calibri" panose="020F0502020204030204" pitchFamily="34" charset="0"/>
                <a:ea typeface="Calibri" panose="020F0502020204030204" pitchFamily="34" charset="0"/>
                <a:cs typeface="Times New Roman" panose="02020603050405020304" pitchFamily="18" charset="0"/>
              </a:rPr>
              <a:t>Det är viktigt att du följer Rotarys regler för utbytesstudenter. Läs därför noga igenom avsnitt 3 i Viktiga fakta 2 och repeterar vad som står i bilaga G i din ansökan.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i="1" dirty="0">
                <a:effectLst/>
                <a:latin typeface="Calibri" panose="020F0502020204030204" pitchFamily="34" charset="0"/>
                <a:ea typeface="Calibri" panose="020F0502020204030204" pitchFamily="34" charset="0"/>
                <a:cs typeface="Times New Roman" panose="02020603050405020304" pitchFamily="18" charset="0"/>
              </a:rPr>
              <a:t>Som ungdomsutbytesstudent sponsrad av en rotaryklubb eller ett rotarydistrikt måste du godkänna vissa regler och villkor för utbyte. Brott mot någon av reglerna kan leda till uppsägning från programmet och att du omedelbart måste återvändande hem på egen bekostnad. Du har faktiskt genom din namnunderskrift på bilaga G i din ansökan förbundit dig att följa reglerna! Observera att distrikten får anpassa reglerna efter lokala förhållanden genom att göra ändringar eller lägga till ytterligare bestämmelser. Du kan därför före avresan få regler från ditt värddistrikt för underskrift.</a:t>
            </a:r>
            <a:endParaRPr lang="en-US" dirty="0"/>
          </a:p>
        </p:txBody>
      </p:sp>
      <p:sp>
        <p:nvSpPr>
          <p:cNvPr id="4" name="Slide Number Placeholder 3"/>
          <p:cNvSpPr>
            <a:spLocks noGrp="1"/>
          </p:cNvSpPr>
          <p:nvPr>
            <p:ph type="sldNum" sz="quarter" idx="5"/>
          </p:nvPr>
        </p:nvSpPr>
        <p:spPr/>
        <p:txBody>
          <a:bodyPr/>
          <a:lstStyle/>
          <a:p>
            <a:fld id="{C70D348B-72BE-4941-B12C-09A6E5ED3F1E}" type="slidenum">
              <a:rPr lang="en-US" smtClean="0"/>
              <a:t>9</a:t>
            </a:fld>
            <a:endParaRPr lang="en-US" dirty="0"/>
          </a:p>
        </p:txBody>
      </p:sp>
    </p:spTree>
    <p:extLst>
      <p:ext uri="{BB962C8B-B14F-4D97-AF65-F5344CB8AC3E}">
        <p14:creationId xmlns:p14="http://schemas.microsoft.com/office/powerpoint/2010/main" val="363639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4B16-9028-4E9A-BFE6-1A23368512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07BD15-8255-437D-9EA3-A28CF09B6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E3ABA2-473F-428D-ABB4-350D9E64E90C}"/>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5" name="Footer Placeholder 4">
            <a:extLst>
              <a:ext uri="{FF2B5EF4-FFF2-40B4-BE49-F238E27FC236}">
                <a16:creationId xmlns:a16="http://schemas.microsoft.com/office/drawing/2014/main" id="{4B323951-4E59-409A-B2AE-D0314E7E0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946F0D-87A6-4574-AACD-E5DED43868FB}"/>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61372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60DB-D332-4D10-B556-91118C3C8D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828C8A-BD7E-4AC0-B4A5-75903691CB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6D24D-4712-465A-AC16-2FA0378ADB26}"/>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5" name="Footer Placeholder 4">
            <a:extLst>
              <a:ext uri="{FF2B5EF4-FFF2-40B4-BE49-F238E27FC236}">
                <a16:creationId xmlns:a16="http://schemas.microsoft.com/office/drawing/2014/main" id="{3C84FF45-558E-427D-A688-E92D29371C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1DA16F-F0B8-437E-A3F6-D7480388EFCF}"/>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59298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708DA-67DF-4845-A3AD-5EF04041D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03CEB7-8B9E-4CBE-965C-7C5483207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B92D0-3BBC-43CD-8307-C62A5B845568}"/>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5" name="Footer Placeholder 4">
            <a:extLst>
              <a:ext uri="{FF2B5EF4-FFF2-40B4-BE49-F238E27FC236}">
                <a16:creationId xmlns:a16="http://schemas.microsoft.com/office/drawing/2014/main" id="{6AFF03D7-C65A-40B1-B85F-538C4B622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C02DF0-5173-4074-82E7-0A5CDDB37788}"/>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65474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9405-B15D-45A3-B3E3-1E54C09A4D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A8F0F-145A-4F57-AF6B-CBBA1D06AB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2D4B5-AAAF-45DB-8218-6A1882616D8D}"/>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5" name="Footer Placeholder 4">
            <a:extLst>
              <a:ext uri="{FF2B5EF4-FFF2-40B4-BE49-F238E27FC236}">
                <a16:creationId xmlns:a16="http://schemas.microsoft.com/office/drawing/2014/main" id="{29097551-6B11-42E1-B86A-5EBA711D06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44B04E-507C-412E-A700-9FE3DA0F8CA0}"/>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72722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7725-157D-436D-8D3A-7432DFE6B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6517D1-65AB-49FC-AE23-4CAD75896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AE677C-9535-4048-9433-9DB2813F18D6}"/>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5" name="Footer Placeholder 4">
            <a:extLst>
              <a:ext uri="{FF2B5EF4-FFF2-40B4-BE49-F238E27FC236}">
                <a16:creationId xmlns:a16="http://schemas.microsoft.com/office/drawing/2014/main" id="{2BB2F9CE-8E8D-4F9C-B356-FAB8960EBE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3B953D-6222-4F20-826E-E53CBC260295}"/>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63154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830D-BC95-4D07-88E1-D211C44CE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625FE-2A9C-44EC-9EC1-9E87FC9061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3253BC-0077-4D36-BFE3-3FA2EC16E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A2175-ADE1-4F78-8A03-0926F7CB87BC}"/>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6" name="Footer Placeholder 5">
            <a:extLst>
              <a:ext uri="{FF2B5EF4-FFF2-40B4-BE49-F238E27FC236}">
                <a16:creationId xmlns:a16="http://schemas.microsoft.com/office/drawing/2014/main" id="{C9811D24-65C4-4085-9978-527854C187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29E963-6252-41E5-A551-83DAC6671A13}"/>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87569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4D68-EBAA-4157-93FC-92085693A5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179035-00B4-4EE8-A48F-6792AE4C3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E07BF-CED0-4A6D-8A7B-98C58E336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F547D-DD05-477F-BD28-686EDB695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ED256E-922C-4BC9-B8B6-2A882021D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755363-C76F-4EB4-A404-24BED89238D2}"/>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8" name="Footer Placeholder 7">
            <a:extLst>
              <a:ext uri="{FF2B5EF4-FFF2-40B4-BE49-F238E27FC236}">
                <a16:creationId xmlns:a16="http://schemas.microsoft.com/office/drawing/2014/main" id="{498D4F15-A035-4FFC-8190-8F4FE991CC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0F1D6A-F1E6-49D6-8E3F-EA3DF2430A62}"/>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253373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D2C9-A947-4C42-9912-B377C3EA23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82D0A-871F-47CC-86C8-C86062819BE7}"/>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4" name="Footer Placeholder 3">
            <a:extLst>
              <a:ext uri="{FF2B5EF4-FFF2-40B4-BE49-F238E27FC236}">
                <a16:creationId xmlns:a16="http://schemas.microsoft.com/office/drawing/2014/main" id="{319C183A-0521-485F-9BA2-B482D2D3B2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71A2974-89EC-4F0D-8F77-5E74B9AE575A}"/>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309082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555D6-C744-4F18-AEA6-93B93039EC8D}"/>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3" name="Footer Placeholder 2">
            <a:extLst>
              <a:ext uri="{FF2B5EF4-FFF2-40B4-BE49-F238E27FC236}">
                <a16:creationId xmlns:a16="http://schemas.microsoft.com/office/drawing/2014/main" id="{C4C3C177-E9C5-498C-8B23-B571514BB93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DB1781-82C4-4335-9488-BF759E84E190}"/>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09741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C1B0-B4D3-484D-B18B-40B2ECCCE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5050A4-A023-467D-854D-5ED751A37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51189-907F-4019-AC5D-C3AE4037E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D924D-A567-47F0-B2FA-C2985271B337}"/>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6" name="Footer Placeholder 5">
            <a:extLst>
              <a:ext uri="{FF2B5EF4-FFF2-40B4-BE49-F238E27FC236}">
                <a16:creationId xmlns:a16="http://schemas.microsoft.com/office/drawing/2014/main" id="{33125049-D413-490C-BEBC-179FB2CCAA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D65355-8713-405D-8791-87F5C3820639}"/>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57085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EDA5-75A7-4D0A-9605-989FE41EDC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29322B-F834-450F-A5EB-03B6848E7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8AA066-CE1F-4F8E-8C11-23135717F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ED641-3D90-44E7-9902-06882C983607}"/>
              </a:ext>
            </a:extLst>
          </p:cNvPr>
          <p:cNvSpPr>
            <a:spLocks noGrp="1"/>
          </p:cNvSpPr>
          <p:nvPr>
            <p:ph type="dt" sz="half" idx="10"/>
          </p:nvPr>
        </p:nvSpPr>
        <p:spPr/>
        <p:txBody>
          <a:bodyPr/>
          <a:lstStyle/>
          <a:p>
            <a:fld id="{4B35B418-315D-49CA-8F49-A7E8B19384D9}" type="datetimeFigureOut">
              <a:rPr lang="en-US" smtClean="0"/>
              <a:t>2/14/2022</a:t>
            </a:fld>
            <a:endParaRPr lang="en-US" dirty="0"/>
          </a:p>
        </p:txBody>
      </p:sp>
      <p:sp>
        <p:nvSpPr>
          <p:cNvPr id="6" name="Footer Placeholder 5">
            <a:extLst>
              <a:ext uri="{FF2B5EF4-FFF2-40B4-BE49-F238E27FC236}">
                <a16:creationId xmlns:a16="http://schemas.microsoft.com/office/drawing/2014/main" id="{F0176D4D-1D00-4E26-9BC0-515A174D36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959FA0-8A12-415E-BB5A-B497E992650F}"/>
              </a:ext>
            </a:extLst>
          </p:cNvPr>
          <p:cNvSpPr>
            <a:spLocks noGrp="1"/>
          </p:cNvSpPr>
          <p:nvPr>
            <p:ph type="sldNum" sz="quarter" idx="12"/>
          </p:nvPr>
        </p:nvSpPr>
        <p:spPr/>
        <p:txBody>
          <a:bodyPr/>
          <a:lstStyle/>
          <a:p>
            <a:fld id="{C6338C26-5F79-429E-9A96-00672641D9B9}" type="slidenum">
              <a:rPr lang="en-US" smtClean="0"/>
              <a:t>‹#›</a:t>
            </a:fld>
            <a:endParaRPr lang="en-US" dirty="0"/>
          </a:p>
        </p:txBody>
      </p:sp>
    </p:spTree>
    <p:extLst>
      <p:ext uri="{BB962C8B-B14F-4D97-AF65-F5344CB8AC3E}">
        <p14:creationId xmlns:p14="http://schemas.microsoft.com/office/powerpoint/2010/main" val="175391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C3718-B83F-4A66-BB16-4F1C856FD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0E6FBE-036C-45E8-A3B7-20640BC14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09D49-A915-450C-9C99-22D3BCDF0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5B418-315D-49CA-8F49-A7E8B19384D9}" type="datetimeFigureOut">
              <a:rPr lang="en-US" smtClean="0"/>
              <a:t>2/14/2022</a:t>
            </a:fld>
            <a:endParaRPr lang="en-US" dirty="0"/>
          </a:p>
        </p:txBody>
      </p:sp>
      <p:sp>
        <p:nvSpPr>
          <p:cNvPr id="5" name="Footer Placeholder 4">
            <a:extLst>
              <a:ext uri="{FF2B5EF4-FFF2-40B4-BE49-F238E27FC236}">
                <a16:creationId xmlns:a16="http://schemas.microsoft.com/office/drawing/2014/main" id="{C3CF9CB2-0257-4614-A5F6-E34E83DCBC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637B8BD-556E-42FD-ACA7-63E23F90E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38C26-5F79-429E-9A96-00672641D9B9}" type="slidenum">
              <a:rPr lang="en-US" smtClean="0"/>
              <a:t>‹#›</a:t>
            </a:fld>
            <a:endParaRPr lang="en-US" dirty="0"/>
          </a:p>
        </p:txBody>
      </p:sp>
    </p:spTree>
    <p:extLst>
      <p:ext uri="{BB962C8B-B14F-4D97-AF65-F5344CB8AC3E}">
        <p14:creationId xmlns:p14="http://schemas.microsoft.com/office/powerpoint/2010/main" val="1956406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F1A6EAD3-9286-4F14-99B8-D09994DEAB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D821102D-DF3D-4C4B-BD49-026AC6D09CB5}"/>
              </a:ext>
            </a:extLst>
          </p:cNvPr>
          <p:cNvSpPr/>
          <p:nvPr/>
        </p:nvSpPr>
        <p:spPr>
          <a:xfrm>
            <a:off x="0" y="0"/>
            <a:ext cx="12192000" cy="150297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ruta 2">
            <a:extLst>
              <a:ext uri="{FF2B5EF4-FFF2-40B4-BE49-F238E27FC236}">
                <a16:creationId xmlns:a16="http://schemas.microsoft.com/office/drawing/2014/main" id="{CAD4A000-6703-4D8D-918B-574C1E12A815}"/>
              </a:ext>
            </a:extLst>
          </p:cNvPr>
          <p:cNvSpPr txBox="1"/>
          <p:nvPr/>
        </p:nvSpPr>
        <p:spPr>
          <a:xfrm>
            <a:off x="367862" y="518598"/>
            <a:ext cx="11719035" cy="615553"/>
          </a:xfrm>
          <a:prstGeom prst="rect">
            <a:avLst/>
          </a:prstGeom>
          <a:noFill/>
        </p:spPr>
        <p:txBody>
          <a:bodyPr wrap="square" rtlCol="0">
            <a:spAutoFit/>
          </a:bodyPr>
          <a:lstStyle/>
          <a:p>
            <a:r>
              <a:rPr lang="sv-SE" sz="3400" b="1" dirty="0">
                <a:solidFill>
                  <a:schemeClr val="bg1"/>
                </a:solidFill>
                <a:latin typeface="Gisha" panose="020B0502040204020203" pitchFamily="34" charset="-79"/>
                <a:cs typeface="Gisha" panose="020B0502040204020203" pitchFamily="34" charset="-79"/>
              </a:rPr>
              <a:t>Utbildning för utresande ungdomar och deras föräldrar</a:t>
            </a:r>
          </a:p>
        </p:txBody>
      </p:sp>
    </p:spTree>
    <p:extLst>
      <p:ext uri="{BB962C8B-B14F-4D97-AF65-F5344CB8AC3E}">
        <p14:creationId xmlns:p14="http://schemas.microsoft.com/office/powerpoint/2010/main" val="134246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7A48031-25D0-4793-A362-5F49B41E331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92435F8A-D5DE-4D3E-9E44-BAE9E8BB6014}"/>
              </a:ext>
            </a:extLst>
          </p:cNvPr>
          <p:cNvSpPr/>
          <p:nvPr/>
        </p:nvSpPr>
        <p:spPr>
          <a:xfrm>
            <a:off x="1" y="0"/>
            <a:ext cx="12192000" cy="1339913"/>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5">
            <a:extLst>
              <a:ext uri="{FF2B5EF4-FFF2-40B4-BE49-F238E27FC236}">
                <a16:creationId xmlns:a16="http://schemas.microsoft.com/office/drawing/2014/main" id="{682A4509-1848-4B2B-B711-77CC2998AF1A}"/>
              </a:ext>
            </a:extLst>
          </p:cNvPr>
          <p:cNvSpPr txBox="1"/>
          <p:nvPr/>
        </p:nvSpPr>
        <p:spPr>
          <a:xfrm>
            <a:off x="398352" y="367084"/>
            <a:ext cx="9576246" cy="769441"/>
          </a:xfrm>
          <a:prstGeom prst="rect">
            <a:avLst/>
          </a:prstGeom>
          <a:noFill/>
        </p:spPr>
        <p:txBody>
          <a:bodyPr wrap="square" rtlCol="0">
            <a:spAutoFit/>
          </a:bodyPr>
          <a:lstStyle/>
          <a:p>
            <a:r>
              <a:rPr lang="sv-SE" sz="4400" b="1" dirty="0">
                <a:solidFill>
                  <a:srgbClr val="C10042"/>
                </a:solidFill>
                <a:effectLst/>
                <a:latin typeface="Gisha" panose="020B0502040204020203" pitchFamily="34" charset="-79"/>
                <a:ea typeface="Calibri" panose="020F0502020204030204" pitchFamily="34" charset="0"/>
                <a:cs typeface="Gisha" panose="020B0502040204020203" pitchFamily="34" charset="-79"/>
              </a:rPr>
              <a:t>The four D:s            </a:t>
            </a:r>
            <a:r>
              <a:rPr lang="sv-SE" sz="4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No Driving</a:t>
            </a:r>
          </a:p>
        </p:txBody>
      </p:sp>
      <p:sp>
        <p:nvSpPr>
          <p:cNvPr id="5" name="Right Triangle 4">
            <a:extLst>
              <a:ext uri="{FF2B5EF4-FFF2-40B4-BE49-F238E27FC236}">
                <a16:creationId xmlns:a16="http://schemas.microsoft.com/office/drawing/2014/main" id="{3CB90D57-56FD-4E9F-961B-9DDBCE467C87}"/>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objekt 2">
            <a:extLst>
              <a:ext uri="{FF2B5EF4-FFF2-40B4-BE49-F238E27FC236}">
                <a16:creationId xmlns:a16="http://schemas.microsoft.com/office/drawing/2014/main" id="{E130C6D7-5DAE-4191-84C9-393C35D099FA}"/>
              </a:ext>
            </a:extLst>
          </p:cNvPr>
          <p:cNvPicPr>
            <a:picLocks noChangeAspect="1"/>
          </p:cNvPicPr>
          <p:nvPr/>
        </p:nvPicPr>
        <p:blipFill>
          <a:blip r:embed="rId3"/>
          <a:stretch>
            <a:fillRect/>
          </a:stretch>
        </p:blipFill>
        <p:spPr>
          <a:xfrm>
            <a:off x="1708343" y="1497388"/>
            <a:ext cx="8266255" cy="4987307"/>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6B6B873-8B57-4BA3-9CBB-B6E49B6765BB}"/>
              </a:ext>
            </a:extLst>
          </p:cNvPr>
          <p:cNvSpPr/>
          <p:nvPr/>
        </p:nvSpPr>
        <p:spPr>
          <a:xfrm>
            <a:off x="2892490" y="3701144"/>
            <a:ext cx="1175657" cy="80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EB1A58CF-AA23-49DE-8574-C1768FE5F76A}"/>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71991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438397C7-1E94-4D18-A6C6-B888C2F1E41B}"/>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92435F8A-D5DE-4D3E-9E44-BAE9E8BB6014}"/>
              </a:ext>
            </a:extLst>
          </p:cNvPr>
          <p:cNvSpPr/>
          <p:nvPr/>
        </p:nvSpPr>
        <p:spPr>
          <a:xfrm>
            <a:off x="0" y="0"/>
            <a:ext cx="12303967" cy="1339913"/>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5">
            <a:extLst>
              <a:ext uri="{FF2B5EF4-FFF2-40B4-BE49-F238E27FC236}">
                <a16:creationId xmlns:a16="http://schemas.microsoft.com/office/drawing/2014/main" id="{682A4509-1848-4B2B-B711-77CC2998AF1A}"/>
              </a:ext>
            </a:extLst>
          </p:cNvPr>
          <p:cNvSpPr txBox="1"/>
          <p:nvPr/>
        </p:nvSpPr>
        <p:spPr>
          <a:xfrm>
            <a:off x="398352" y="367084"/>
            <a:ext cx="12192000" cy="769441"/>
          </a:xfrm>
          <a:prstGeom prst="rect">
            <a:avLst/>
          </a:prstGeom>
          <a:noFill/>
        </p:spPr>
        <p:txBody>
          <a:bodyPr wrap="square" rtlCol="0">
            <a:spAutoFit/>
          </a:bodyPr>
          <a:lstStyle/>
          <a:p>
            <a:r>
              <a:rPr lang="sv-SE" sz="4400" b="1" dirty="0">
                <a:solidFill>
                  <a:srgbClr val="C10042"/>
                </a:solidFill>
                <a:effectLst/>
                <a:latin typeface="Gisha" panose="020B0502040204020203" pitchFamily="34" charset="-79"/>
                <a:ea typeface="Calibri" panose="020F0502020204030204" pitchFamily="34" charset="0"/>
                <a:cs typeface="Gisha" panose="020B0502040204020203" pitchFamily="34" charset="-79"/>
              </a:rPr>
              <a:t>The four D:s           </a:t>
            </a:r>
            <a:r>
              <a:rPr lang="sv-SE" sz="4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No Drugs</a:t>
            </a:r>
          </a:p>
        </p:txBody>
      </p:sp>
      <p:sp>
        <p:nvSpPr>
          <p:cNvPr id="5" name="Right Triangle 4">
            <a:extLst>
              <a:ext uri="{FF2B5EF4-FFF2-40B4-BE49-F238E27FC236}">
                <a16:creationId xmlns:a16="http://schemas.microsoft.com/office/drawing/2014/main" id="{738E007C-5213-4165-A0AC-EDA895186FFB}"/>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objekt 2">
            <a:extLst>
              <a:ext uri="{FF2B5EF4-FFF2-40B4-BE49-F238E27FC236}">
                <a16:creationId xmlns:a16="http://schemas.microsoft.com/office/drawing/2014/main" id="{940D67C7-B140-441B-9FC3-F21F33D75F1B}"/>
              </a:ext>
            </a:extLst>
          </p:cNvPr>
          <p:cNvPicPr>
            <a:picLocks noChangeAspect="1"/>
          </p:cNvPicPr>
          <p:nvPr/>
        </p:nvPicPr>
        <p:blipFill>
          <a:blip r:embed="rId3"/>
          <a:stretch>
            <a:fillRect/>
          </a:stretch>
        </p:blipFill>
        <p:spPr>
          <a:xfrm>
            <a:off x="1845442" y="1503609"/>
            <a:ext cx="8501116" cy="521250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B517A58-EAFC-4B65-9211-3438EAE4C9A4}"/>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368366647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E9E6B169-6986-4E0C-A0E8-6A045D3A5DF3}"/>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92435F8A-D5DE-4D3E-9E44-BAE9E8BB6014}"/>
              </a:ext>
            </a:extLst>
          </p:cNvPr>
          <p:cNvSpPr/>
          <p:nvPr/>
        </p:nvSpPr>
        <p:spPr>
          <a:xfrm>
            <a:off x="0" y="0"/>
            <a:ext cx="12303967" cy="1339913"/>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5">
            <a:extLst>
              <a:ext uri="{FF2B5EF4-FFF2-40B4-BE49-F238E27FC236}">
                <a16:creationId xmlns:a16="http://schemas.microsoft.com/office/drawing/2014/main" id="{682A4509-1848-4B2B-B711-77CC2998AF1A}"/>
              </a:ext>
            </a:extLst>
          </p:cNvPr>
          <p:cNvSpPr txBox="1"/>
          <p:nvPr/>
        </p:nvSpPr>
        <p:spPr>
          <a:xfrm>
            <a:off x="398352" y="367084"/>
            <a:ext cx="12192000" cy="769441"/>
          </a:xfrm>
          <a:prstGeom prst="rect">
            <a:avLst/>
          </a:prstGeom>
          <a:noFill/>
        </p:spPr>
        <p:txBody>
          <a:bodyPr wrap="square" rtlCol="0">
            <a:spAutoFit/>
          </a:bodyPr>
          <a:lstStyle/>
          <a:p>
            <a:r>
              <a:rPr lang="sv-SE" sz="4400" b="1" dirty="0">
                <a:solidFill>
                  <a:srgbClr val="C10042"/>
                </a:solidFill>
                <a:effectLst/>
                <a:latin typeface="Gisha" panose="020B0502040204020203" pitchFamily="34" charset="-79"/>
                <a:ea typeface="Calibri" panose="020F0502020204030204" pitchFamily="34" charset="0"/>
                <a:cs typeface="Gisha" panose="020B0502040204020203" pitchFamily="34" charset="-79"/>
              </a:rPr>
              <a:t>The four D:s           </a:t>
            </a:r>
            <a:r>
              <a:rPr lang="sv-SE" sz="4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No drinking</a:t>
            </a:r>
          </a:p>
        </p:txBody>
      </p:sp>
      <p:pic>
        <p:nvPicPr>
          <p:cNvPr id="6" name="Bildobjekt 5">
            <a:extLst>
              <a:ext uri="{FF2B5EF4-FFF2-40B4-BE49-F238E27FC236}">
                <a16:creationId xmlns:a16="http://schemas.microsoft.com/office/drawing/2014/main" id="{E4C5854A-CE46-4D9C-85DD-E3CA7FC03A57}"/>
              </a:ext>
            </a:extLst>
          </p:cNvPr>
          <p:cNvPicPr>
            <a:picLocks noChangeAspect="1"/>
          </p:cNvPicPr>
          <p:nvPr/>
        </p:nvPicPr>
        <p:blipFill>
          <a:blip r:embed="rId3"/>
          <a:stretch>
            <a:fillRect/>
          </a:stretch>
        </p:blipFill>
        <p:spPr>
          <a:xfrm>
            <a:off x="1156138" y="2085368"/>
            <a:ext cx="3709053" cy="1698355"/>
          </a:xfrm>
          <a:prstGeom prst="rect">
            <a:avLst/>
          </a:prstGeom>
          <a:ln>
            <a:noFill/>
          </a:ln>
          <a:effectLst>
            <a:outerShdw blurRad="292100" dist="139700" dir="2700000" algn="tl" rotWithShape="0">
              <a:srgbClr val="333333">
                <a:alpha val="65000"/>
              </a:srgbClr>
            </a:outerShdw>
          </a:effectLst>
        </p:spPr>
      </p:pic>
      <p:sp>
        <p:nvSpPr>
          <p:cNvPr id="9" name="Right Triangle 8">
            <a:extLst>
              <a:ext uri="{FF2B5EF4-FFF2-40B4-BE49-F238E27FC236}">
                <a16:creationId xmlns:a16="http://schemas.microsoft.com/office/drawing/2014/main" id="{442E48AF-21A9-4618-9D27-C2314E615767}"/>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objekt 2">
            <a:extLst>
              <a:ext uri="{FF2B5EF4-FFF2-40B4-BE49-F238E27FC236}">
                <a16:creationId xmlns:a16="http://schemas.microsoft.com/office/drawing/2014/main" id="{F2307BD2-EC8B-4F99-BC20-30F04FA9B6C3}"/>
              </a:ext>
            </a:extLst>
          </p:cNvPr>
          <p:cNvPicPr>
            <a:picLocks noChangeAspect="1"/>
          </p:cNvPicPr>
          <p:nvPr/>
        </p:nvPicPr>
        <p:blipFill>
          <a:blip r:embed="rId4"/>
          <a:stretch>
            <a:fillRect/>
          </a:stretch>
        </p:blipFill>
        <p:spPr>
          <a:xfrm>
            <a:off x="5569672" y="1419526"/>
            <a:ext cx="3710962" cy="523197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0BF173B-3374-4614-90F6-285C61E1D9B1}"/>
              </a:ext>
            </a:extLst>
          </p:cNvPr>
          <p:cNvPicPr>
            <a:picLocks noChangeAspect="1"/>
          </p:cNvPicPr>
          <p:nvPr/>
        </p:nvPicPr>
        <p:blipFill>
          <a:blip r:embed="rId5"/>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70106750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CE810C1E-16CB-4863-82A1-F38C88AFDA6B}"/>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92435F8A-D5DE-4D3E-9E44-BAE9E8BB6014}"/>
              </a:ext>
            </a:extLst>
          </p:cNvPr>
          <p:cNvSpPr/>
          <p:nvPr/>
        </p:nvSpPr>
        <p:spPr>
          <a:xfrm>
            <a:off x="0" y="0"/>
            <a:ext cx="12303967" cy="1339913"/>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5">
            <a:extLst>
              <a:ext uri="{FF2B5EF4-FFF2-40B4-BE49-F238E27FC236}">
                <a16:creationId xmlns:a16="http://schemas.microsoft.com/office/drawing/2014/main" id="{682A4509-1848-4B2B-B711-77CC2998AF1A}"/>
              </a:ext>
            </a:extLst>
          </p:cNvPr>
          <p:cNvSpPr txBox="1"/>
          <p:nvPr/>
        </p:nvSpPr>
        <p:spPr>
          <a:xfrm>
            <a:off x="398352" y="367084"/>
            <a:ext cx="12192000" cy="769441"/>
          </a:xfrm>
          <a:prstGeom prst="rect">
            <a:avLst/>
          </a:prstGeom>
          <a:noFill/>
        </p:spPr>
        <p:txBody>
          <a:bodyPr wrap="square" rtlCol="0">
            <a:spAutoFit/>
          </a:bodyPr>
          <a:lstStyle/>
          <a:p>
            <a:r>
              <a:rPr lang="sv-SE" sz="4400" b="1" dirty="0">
                <a:solidFill>
                  <a:srgbClr val="C10042"/>
                </a:solidFill>
                <a:effectLst/>
                <a:latin typeface="Gisha" panose="020B0502040204020203" pitchFamily="34" charset="-79"/>
                <a:ea typeface="Calibri" panose="020F0502020204030204" pitchFamily="34" charset="0"/>
                <a:cs typeface="Gisha" panose="020B0502040204020203" pitchFamily="34" charset="-79"/>
              </a:rPr>
              <a:t>The four D:s           </a:t>
            </a:r>
            <a:r>
              <a:rPr lang="sv-SE" sz="4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No Dating</a:t>
            </a:r>
          </a:p>
        </p:txBody>
      </p:sp>
      <p:sp>
        <p:nvSpPr>
          <p:cNvPr id="5" name="Right Triangle 4">
            <a:extLst>
              <a:ext uri="{FF2B5EF4-FFF2-40B4-BE49-F238E27FC236}">
                <a16:creationId xmlns:a16="http://schemas.microsoft.com/office/drawing/2014/main" id="{F0C41B45-5891-4E66-9170-EF7B177DFD74}"/>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objekt 2">
            <a:extLst>
              <a:ext uri="{FF2B5EF4-FFF2-40B4-BE49-F238E27FC236}">
                <a16:creationId xmlns:a16="http://schemas.microsoft.com/office/drawing/2014/main" id="{4CF2F20A-F4DB-4EB6-A36F-A098BE5CF875}"/>
              </a:ext>
            </a:extLst>
          </p:cNvPr>
          <p:cNvPicPr>
            <a:picLocks noChangeAspect="1"/>
          </p:cNvPicPr>
          <p:nvPr/>
        </p:nvPicPr>
        <p:blipFill>
          <a:blip r:embed="rId3"/>
          <a:stretch>
            <a:fillRect/>
          </a:stretch>
        </p:blipFill>
        <p:spPr>
          <a:xfrm>
            <a:off x="1689649" y="1503609"/>
            <a:ext cx="8526405" cy="515794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DC4A95D-BA22-4E66-B6EF-9AC03817F00E}"/>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172858918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435F8A-D5DE-4D3E-9E44-BAE9E8BB6014}"/>
              </a:ext>
            </a:extLst>
          </p:cNvPr>
          <p:cNvSpPr/>
          <p:nvPr/>
        </p:nvSpPr>
        <p:spPr>
          <a:xfrm>
            <a:off x="0" y="0"/>
            <a:ext cx="12303967" cy="15272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5">
            <a:extLst>
              <a:ext uri="{FF2B5EF4-FFF2-40B4-BE49-F238E27FC236}">
                <a16:creationId xmlns:a16="http://schemas.microsoft.com/office/drawing/2014/main" id="{682A4509-1848-4B2B-B711-77CC2998AF1A}"/>
              </a:ext>
            </a:extLst>
          </p:cNvPr>
          <p:cNvSpPr txBox="1"/>
          <p:nvPr/>
        </p:nvSpPr>
        <p:spPr>
          <a:xfrm>
            <a:off x="591490" y="428324"/>
            <a:ext cx="11120986" cy="707886"/>
          </a:xfrm>
          <a:prstGeom prst="rect">
            <a:avLst/>
          </a:prstGeom>
          <a:noFill/>
        </p:spPr>
        <p:txBody>
          <a:bodyPr wrap="square" rtlCol="0">
            <a:spAutoFit/>
          </a:bodyPr>
          <a:lstStyle/>
          <a:p>
            <a:r>
              <a:rPr lang="sv-SE" sz="4000" b="1" dirty="0">
                <a:solidFill>
                  <a:srgbClr val="C10042"/>
                </a:solidFill>
                <a:effectLst/>
                <a:latin typeface="Gisha" panose="020B0502040204020203" pitchFamily="34" charset="-79"/>
                <a:ea typeface="Calibri" panose="020F0502020204030204" pitchFamily="34" charset="0"/>
                <a:cs typeface="Gisha" panose="020B0502040204020203" pitchFamily="34" charset="-79"/>
              </a:rPr>
              <a:t>The two D:s   </a:t>
            </a:r>
            <a:r>
              <a:rPr lang="sv-SE" sz="40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No Decorating No downloading</a:t>
            </a:r>
          </a:p>
        </p:txBody>
      </p:sp>
      <p:sp>
        <p:nvSpPr>
          <p:cNvPr id="2" name="textruta 1">
            <a:extLst>
              <a:ext uri="{FF2B5EF4-FFF2-40B4-BE49-F238E27FC236}">
                <a16:creationId xmlns:a16="http://schemas.microsoft.com/office/drawing/2014/main" id="{5CCF156F-5BE1-4F83-8602-3083D78E42A0}"/>
              </a:ext>
            </a:extLst>
          </p:cNvPr>
          <p:cNvSpPr txBox="1"/>
          <p:nvPr/>
        </p:nvSpPr>
        <p:spPr>
          <a:xfrm>
            <a:off x="2100404" y="2127564"/>
            <a:ext cx="7604911" cy="3594226"/>
          </a:xfrm>
          <a:prstGeom prst="rect">
            <a:avLst/>
          </a:prstGeom>
          <a:solidFill>
            <a:srgbClr val="E7E7E8"/>
          </a:solidFill>
        </p:spPr>
        <p:txBody>
          <a:bodyPr wrap="square" rtlCol="0">
            <a:spAutoFit/>
          </a:bodyPr>
          <a:lstStyle/>
          <a:p>
            <a:endParaRPr lang="sv-SE" dirty="0"/>
          </a:p>
        </p:txBody>
      </p:sp>
      <p:sp>
        <p:nvSpPr>
          <p:cNvPr id="4" name="textruta 3">
            <a:extLst>
              <a:ext uri="{FF2B5EF4-FFF2-40B4-BE49-F238E27FC236}">
                <a16:creationId xmlns:a16="http://schemas.microsoft.com/office/drawing/2014/main" id="{4FCC28F9-49BB-4E34-BB43-47D32FEA5570}"/>
              </a:ext>
            </a:extLst>
          </p:cNvPr>
          <p:cNvSpPr txBox="1"/>
          <p:nvPr/>
        </p:nvSpPr>
        <p:spPr>
          <a:xfrm>
            <a:off x="2769736" y="2677745"/>
            <a:ext cx="6500388" cy="2652970"/>
          </a:xfrm>
          <a:prstGeom prst="rect">
            <a:avLst/>
          </a:prstGeom>
          <a:noFill/>
        </p:spPr>
        <p:txBody>
          <a:bodyPr wrap="square" rtlCol="0">
            <a:spAutoFit/>
          </a:bodyPr>
          <a:lstStyle/>
          <a:p>
            <a:pPr marL="457200" indent="-457200">
              <a:lnSpc>
                <a:spcPct val="107000"/>
              </a:lnSpc>
              <a:spcAft>
                <a:spcPts val="800"/>
              </a:spcAft>
              <a:buFont typeface="Wingdings" panose="05000000000000000000" pitchFamily="2" charset="2"/>
              <a:buChar char="v"/>
            </a:pPr>
            <a:r>
              <a:rPr lang="sv-SE" sz="2400" dirty="0">
                <a:effectLst/>
                <a:latin typeface="Gisha" panose="020B0502040204020203" pitchFamily="34" charset="-79"/>
                <a:ea typeface="Calibri" panose="020F0502020204030204" pitchFamily="34" charset="0"/>
                <a:cs typeface="Gisha" panose="020B0502040204020203" pitchFamily="34" charset="-79"/>
              </a:rPr>
              <a:t>Av hälsoskäl får du inte pierca eller tatuera dig under utbytesåret</a:t>
            </a:r>
          </a:p>
          <a:p>
            <a:pPr marL="457200" indent="-457200">
              <a:lnSpc>
                <a:spcPct val="107000"/>
              </a:lnSpc>
              <a:spcAft>
                <a:spcPts val="800"/>
              </a:spcAft>
              <a:buFont typeface="Wingdings" panose="05000000000000000000" pitchFamily="2" charset="2"/>
              <a:buChar char="v"/>
            </a:pPr>
            <a:endParaRPr lang="sv-SE" sz="2400" dirty="0">
              <a:effectLst/>
              <a:latin typeface="Gisha" panose="020B0502040204020203" pitchFamily="34" charset="-79"/>
              <a:ea typeface="Calibri" panose="020F0502020204030204" pitchFamily="34" charset="0"/>
              <a:cs typeface="Gisha" panose="020B0502040204020203" pitchFamily="34" charset="-79"/>
            </a:endParaRPr>
          </a:p>
          <a:p>
            <a:pPr marL="457200" indent="-457200">
              <a:lnSpc>
                <a:spcPct val="107000"/>
              </a:lnSpc>
              <a:spcAft>
                <a:spcPts val="800"/>
              </a:spcAft>
              <a:buFont typeface="Wingdings" panose="05000000000000000000" pitchFamily="2" charset="2"/>
              <a:buChar char="v"/>
            </a:pPr>
            <a:r>
              <a:rPr lang="sv-SE" sz="2400" dirty="0">
                <a:effectLst/>
                <a:latin typeface="Gisha" panose="020B0502040204020203" pitchFamily="34" charset="-79"/>
                <a:ea typeface="Calibri" panose="020F0502020204030204" pitchFamily="34" charset="0"/>
                <a:cs typeface="Gisha" panose="020B0502040204020203" pitchFamily="34" charset="-79"/>
              </a:rPr>
              <a:t>Du får inte heller göra otillåtna nedladdningar</a:t>
            </a:r>
          </a:p>
          <a:p>
            <a:endParaRPr lang="sv-SE" dirty="0"/>
          </a:p>
        </p:txBody>
      </p:sp>
      <p:sp>
        <p:nvSpPr>
          <p:cNvPr id="6" name="Right Triangle 5">
            <a:extLst>
              <a:ext uri="{FF2B5EF4-FFF2-40B4-BE49-F238E27FC236}">
                <a16:creationId xmlns:a16="http://schemas.microsoft.com/office/drawing/2014/main" id="{0B3DB954-58FF-44E0-98DE-28BC471F3E2F}"/>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ight Triangle 8">
            <a:extLst>
              <a:ext uri="{FF2B5EF4-FFF2-40B4-BE49-F238E27FC236}">
                <a16:creationId xmlns:a16="http://schemas.microsoft.com/office/drawing/2014/main" id="{AA1A888D-95E9-4EE4-8AB3-0009D1578309}"/>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Picture 9">
            <a:extLst>
              <a:ext uri="{FF2B5EF4-FFF2-40B4-BE49-F238E27FC236}">
                <a16:creationId xmlns:a16="http://schemas.microsoft.com/office/drawing/2014/main" id="{35F8A4FA-FEDA-42D1-A8FB-B7D7FE17597C}"/>
              </a:ext>
            </a:extLst>
          </p:cNvPr>
          <p:cNvPicPr>
            <a:picLocks noChangeAspect="1"/>
          </p:cNvPicPr>
          <p:nvPr/>
        </p:nvPicPr>
        <p:blipFill>
          <a:blip r:embed="rId3"/>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360285998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435F8A-D5DE-4D3E-9E44-BAE9E8BB6014}"/>
              </a:ext>
            </a:extLst>
          </p:cNvPr>
          <p:cNvSpPr/>
          <p:nvPr/>
        </p:nvSpPr>
        <p:spPr>
          <a:xfrm>
            <a:off x="0" y="0"/>
            <a:ext cx="12303967" cy="1576552"/>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5">
            <a:extLst>
              <a:ext uri="{FF2B5EF4-FFF2-40B4-BE49-F238E27FC236}">
                <a16:creationId xmlns:a16="http://schemas.microsoft.com/office/drawing/2014/main" id="{682A4509-1848-4B2B-B711-77CC2998AF1A}"/>
              </a:ext>
            </a:extLst>
          </p:cNvPr>
          <p:cNvSpPr txBox="1"/>
          <p:nvPr/>
        </p:nvSpPr>
        <p:spPr>
          <a:xfrm>
            <a:off x="398352" y="391017"/>
            <a:ext cx="12192000" cy="769441"/>
          </a:xfrm>
          <a:prstGeom prst="rect">
            <a:avLst/>
          </a:prstGeom>
          <a:noFill/>
        </p:spPr>
        <p:txBody>
          <a:bodyPr wrap="square" rtlCol="0">
            <a:spAutoFit/>
          </a:bodyPr>
          <a:lstStyle/>
          <a:p>
            <a:r>
              <a:rPr lang="sv-SE" sz="4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Dessutom måste du…</a:t>
            </a:r>
          </a:p>
        </p:txBody>
      </p:sp>
      <p:sp>
        <p:nvSpPr>
          <p:cNvPr id="2" name="textruta 1">
            <a:extLst>
              <a:ext uri="{FF2B5EF4-FFF2-40B4-BE49-F238E27FC236}">
                <a16:creationId xmlns:a16="http://schemas.microsoft.com/office/drawing/2014/main" id="{5CCF156F-5BE1-4F83-8602-3083D78E42A0}"/>
              </a:ext>
            </a:extLst>
          </p:cNvPr>
          <p:cNvSpPr txBox="1"/>
          <p:nvPr/>
        </p:nvSpPr>
        <p:spPr>
          <a:xfrm>
            <a:off x="3100552" y="2250461"/>
            <a:ext cx="5822731" cy="2688880"/>
          </a:xfrm>
          <a:prstGeom prst="rect">
            <a:avLst/>
          </a:prstGeom>
          <a:solidFill>
            <a:srgbClr val="E7E7E8"/>
          </a:solidFill>
        </p:spPr>
        <p:txBody>
          <a:bodyPr wrap="square" rtlCol="0">
            <a:spAutoFit/>
          </a:bodyPr>
          <a:lstStyle/>
          <a:p>
            <a:endParaRPr lang="sv-SE" dirty="0"/>
          </a:p>
        </p:txBody>
      </p:sp>
      <p:sp>
        <p:nvSpPr>
          <p:cNvPr id="4" name="textruta 3">
            <a:extLst>
              <a:ext uri="{FF2B5EF4-FFF2-40B4-BE49-F238E27FC236}">
                <a16:creationId xmlns:a16="http://schemas.microsoft.com/office/drawing/2014/main" id="{4FCC28F9-49BB-4E34-BB43-47D32FEA5570}"/>
              </a:ext>
            </a:extLst>
          </p:cNvPr>
          <p:cNvSpPr txBox="1"/>
          <p:nvPr/>
        </p:nvSpPr>
        <p:spPr>
          <a:xfrm>
            <a:off x="3673626" y="2638712"/>
            <a:ext cx="5323229" cy="1898084"/>
          </a:xfrm>
          <a:prstGeom prst="rect">
            <a:avLst/>
          </a:prstGeom>
          <a:noFill/>
        </p:spPr>
        <p:txBody>
          <a:bodyPr wrap="square" rtlCol="0">
            <a:spAutoFit/>
          </a:bodyPr>
          <a:lstStyle/>
          <a:p>
            <a:pPr marL="457200" indent="-457200">
              <a:lnSpc>
                <a:spcPct val="150000"/>
              </a:lnSpc>
              <a:spcAft>
                <a:spcPts val="800"/>
              </a:spcAft>
              <a:buFont typeface="Wingdings" panose="05000000000000000000" pitchFamily="2" charset="2"/>
              <a:buChar char="v"/>
            </a:pPr>
            <a:r>
              <a:rPr lang="sv-SE" sz="2400" dirty="0">
                <a:effectLst/>
                <a:latin typeface="Gisha" panose="020B0502040204020203" pitchFamily="34" charset="-79"/>
                <a:ea typeface="Calibri" panose="020F0502020204030204" pitchFamily="34" charset="0"/>
                <a:cs typeface="Gisha" panose="020B0502040204020203" pitchFamily="34" charset="-79"/>
              </a:rPr>
              <a:t>Följa värdlandets lagar</a:t>
            </a:r>
          </a:p>
          <a:p>
            <a:pPr marL="457200" indent="-457200">
              <a:lnSpc>
                <a:spcPct val="150000"/>
              </a:lnSpc>
              <a:spcAft>
                <a:spcPts val="800"/>
              </a:spcAft>
              <a:buFont typeface="Wingdings" panose="05000000000000000000" pitchFamily="2" charset="2"/>
              <a:buChar char="v"/>
            </a:pPr>
            <a:r>
              <a:rPr lang="sv-SE" sz="2400" dirty="0">
                <a:effectLst/>
                <a:latin typeface="Gisha" panose="020B0502040204020203" pitchFamily="34" charset="-79"/>
                <a:ea typeface="Calibri" panose="020F0502020204030204" pitchFamily="34" charset="0"/>
                <a:cs typeface="Gisha" panose="020B0502040204020203" pitchFamily="34" charset="-79"/>
              </a:rPr>
              <a:t>Följa värddistriktets regler</a:t>
            </a:r>
          </a:p>
          <a:p>
            <a:pPr marL="457200" indent="-457200">
              <a:lnSpc>
                <a:spcPct val="150000"/>
              </a:lnSpc>
              <a:spcAft>
                <a:spcPts val="800"/>
              </a:spcAft>
              <a:buFont typeface="Wingdings" panose="05000000000000000000" pitchFamily="2" charset="2"/>
              <a:buChar char="v"/>
            </a:pPr>
            <a:r>
              <a:rPr lang="sv-SE" sz="2400" dirty="0">
                <a:latin typeface="Gisha" panose="020B0502040204020203" pitchFamily="34" charset="-79"/>
                <a:ea typeface="Calibri" panose="020F0502020204030204" pitchFamily="34" charset="0"/>
                <a:cs typeface="Gisha" panose="020B0502040204020203" pitchFamily="34" charset="-79"/>
              </a:rPr>
              <a:t>Gå i skolan regelbundet</a:t>
            </a:r>
            <a:endParaRPr lang="sv-SE" sz="2400" dirty="0">
              <a:effectLst/>
              <a:latin typeface="Gisha" panose="020B0502040204020203" pitchFamily="34" charset="-79"/>
              <a:ea typeface="Calibri" panose="020F0502020204030204" pitchFamily="34" charset="0"/>
              <a:cs typeface="Gisha" panose="020B0502040204020203" pitchFamily="34" charset="-79"/>
            </a:endParaRPr>
          </a:p>
        </p:txBody>
      </p:sp>
      <p:sp>
        <p:nvSpPr>
          <p:cNvPr id="6" name="Right Triangle 5">
            <a:extLst>
              <a:ext uri="{FF2B5EF4-FFF2-40B4-BE49-F238E27FC236}">
                <a16:creationId xmlns:a16="http://schemas.microsoft.com/office/drawing/2014/main" id="{53AC4170-45D6-479C-8151-2E27AE92E4D8}"/>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ight Triangle 8">
            <a:extLst>
              <a:ext uri="{FF2B5EF4-FFF2-40B4-BE49-F238E27FC236}">
                <a16:creationId xmlns:a16="http://schemas.microsoft.com/office/drawing/2014/main" id="{3556F373-F75D-43BF-8937-AFAE665F874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Picture 9">
            <a:extLst>
              <a:ext uri="{FF2B5EF4-FFF2-40B4-BE49-F238E27FC236}">
                <a16:creationId xmlns:a16="http://schemas.microsoft.com/office/drawing/2014/main" id="{55DE8F85-A587-4D8B-8831-EA9F38554969}"/>
              </a:ext>
            </a:extLst>
          </p:cNvPr>
          <p:cNvPicPr>
            <a:picLocks noChangeAspect="1"/>
          </p:cNvPicPr>
          <p:nvPr/>
        </p:nvPicPr>
        <p:blipFill>
          <a:blip r:embed="rId3"/>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347695056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2AD09B0-DB58-4A17-8D3A-AD9E2EAA9329}"/>
              </a:ext>
            </a:extLst>
          </p:cNvPr>
          <p:cNvSpPr txBox="1">
            <a:spLocks/>
          </p:cNvSpPr>
          <p:nvPr/>
        </p:nvSpPr>
        <p:spPr>
          <a:xfrm>
            <a:off x="2335928" y="1897168"/>
            <a:ext cx="7520140" cy="3875103"/>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000" kern="1200">
                <a:solidFill>
                  <a:schemeClr val="bg2">
                    <a:lumMod val="25000"/>
                  </a:schemeClr>
                </a:solidFill>
                <a:latin typeface="Georgia"/>
                <a:ea typeface="+mn-ea"/>
                <a:cs typeface="Georgia"/>
              </a:defRPr>
            </a:lvl1pPr>
            <a:lvl2pPr marL="742950" indent="-285750" algn="l" defTabSz="914400" rtl="0" eaLnBrk="1" latinLnBrk="0" hangingPunct="1">
              <a:spcBef>
                <a:spcPct val="20000"/>
              </a:spcBef>
              <a:buFont typeface="Arial" pitchFamily="34" charset="0"/>
              <a:buChar char="–"/>
              <a:defRPr sz="2600" kern="1200">
                <a:solidFill>
                  <a:schemeClr val="bg2">
                    <a:lumMod val="25000"/>
                  </a:schemeClr>
                </a:solidFill>
                <a:latin typeface="Georgia"/>
                <a:ea typeface="+mn-ea"/>
                <a:cs typeface="Georgia"/>
              </a:defRPr>
            </a:lvl2pPr>
            <a:lvl3pPr marL="1143000" indent="-228600" algn="l" defTabSz="914400" rtl="0" eaLnBrk="1" latinLnBrk="0" hangingPunct="1">
              <a:spcBef>
                <a:spcPct val="20000"/>
              </a:spcBef>
              <a:buFont typeface="Arial" pitchFamily="34" charset="0"/>
              <a:buChar char="•"/>
              <a:defRPr sz="2200" kern="1200">
                <a:solidFill>
                  <a:schemeClr val="bg2">
                    <a:lumMod val="25000"/>
                  </a:schemeClr>
                </a:solidFill>
                <a:latin typeface="Georgia"/>
                <a:ea typeface="+mn-ea"/>
                <a:cs typeface="Georgia"/>
              </a:defRPr>
            </a:lvl3pPr>
            <a:lvl4pPr marL="1600200" indent="-228600" algn="l" defTabSz="914400" rtl="0" eaLnBrk="1" latinLnBrk="0" hangingPunct="1">
              <a:spcBef>
                <a:spcPct val="20000"/>
              </a:spcBef>
              <a:buFont typeface="Arial" pitchFamily="34" charset="0"/>
              <a:buChar char="–"/>
              <a:defRPr sz="1800" kern="1200">
                <a:solidFill>
                  <a:schemeClr val="bg2">
                    <a:lumMod val="25000"/>
                  </a:schemeClr>
                </a:solidFill>
                <a:latin typeface="Georgia"/>
                <a:ea typeface="+mn-ea"/>
                <a:cs typeface="Georgia"/>
              </a:defRPr>
            </a:lvl4pPr>
            <a:lvl5pPr marL="2057400" indent="-228600" algn="l" defTabSz="914400" rtl="0" eaLnBrk="1" latinLnBrk="0" hangingPunct="1">
              <a:spcBef>
                <a:spcPct val="20000"/>
              </a:spcBef>
              <a:buFont typeface="Arial" pitchFamily="34" charset="0"/>
              <a:buChar char="»"/>
              <a:defRPr sz="1600" kern="1200">
                <a:solidFill>
                  <a:schemeClr val="bg2">
                    <a:lumMod val="25000"/>
                  </a:schemeClr>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sv-SE" sz="1400" b="1" dirty="0">
              <a:solidFill>
                <a:schemeClr val="bg1"/>
              </a:solidFill>
              <a:latin typeface="Gisha" panose="020B0502040204020203" pitchFamily="34" charset="-79"/>
              <a:cs typeface="Gisha" panose="020B0502040204020203" pitchFamily="34" charset="-79"/>
            </a:endParaRPr>
          </a:p>
        </p:txBody>
      </p:sp>
      <p:sp>
        <p:nvSpPr>
          <p:cNvPr id="13" name="Rectangle 12">
            <a:extLst>
              <a:ext uri="{FF2B5EF4-FFF2-40B4-BE49-F238E27FC236}">
                <a16:creationId xmlns:a16="http://schemas.microsoft.com/office/drawing/2014/main" id="{2A245588-5B62-48DC-8253-88413ADDC54F}"/>
              </a:ext>
            </a:extLst>
          </p:cNvPr>
          <p:cNvSpPr/>
          <p:nvPr/>
        </p:nvSpPr>
        <p:spPr>
          <a:xfrm>
            <a:off x="-55985" y="-83078"/>
            <a:ext cx="12303967" cy="152726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0" y="290030"/>
            <a:ext cx="12005390" cy="769441"/>
          </a:xfrm>
          <a:prstGeom prst="rect">
            <a:avLst/>
          </a:prstGeom>
          <a:noFill/>
        </p:spPr>
        <p:txBody>
          <a:bodyPr wrap="square" rtlCol="0">
            <a:spAutoFit/>
          </a:bodyPr>
          <a:lstStyle/>
          <a:p>
            <a:pPr algn="ctr"/>
            <a:r>
              <a:rPr lang="sv-SE" sz="4400" b="1" dirty="0">
                <a:solidFill>
                  <a:schemeClr val="bg1"/>
                </a:solidFill>
                <a:latin typeface="Gisha" panose="020B0502040204020203" pitchFamily="34" charset="-79"/>
                <a:cs typeface="Gisha" panose="020B0502040204020203" pitchFamily="34" charset="-79"/>
              </a:rPr>
              <a:t>Vad ska man göra? ”What to do – Attitude”</a:t>
            </a:r>
          </a:p>
        </p:txBody>
      </p:sp>
      <p:sp>
        <p:nvSpPr>
          <p:cNvPr id="6" name="textruta 5">
            <a:extLst>
              <a:ext uri="{FF2B5EF4-FFF2-40B4-BE49-F238E27FC236}">
                <a16:creationId xmlns:a16="http://schemas.microsoft.com/office/drawing/2014/main" id="{7D9A143F-264C-4B9F-80FB-466B4CD7C2F7}"/>
              </a:ext>
            </a:extLst>
          </p:cNvPr>
          <p:cNvSpPr txBox="1"/>
          <p:nvPr/>
        </p:nvSpPr>
        <p:spPr>
          <a:xfrm>
            <a:off x="2897839" y="2212481"/>
            <a:ext cx="6672404" cy="3250057"/>
          </a:xfrm>
          <a:prstGeom prst="rect">
            <a:avLst/>
          </a:prstGeom>
          <a:noFill/>
        </p:spPr>
        <p:txBody>
          <a:bodyPr wrap="square" rtlCol="0">
            <a:spAutoFit/>
          </a:bodyPr>
          <a:lstStyle/>
          <a:p>
            <a:pPr>
              <a:lnSpc>
                <a:spcPct val="107000"/>
              </a:lnSpc>
              <a:spcAft>
                <a:spcPts val="800"/>
              </a:spcAft>
            </a:pPr>
            <a:r>
              <a:rPr lang="sv-SE" sz="3600" b="1" dirty="0">
                <a:effectLst/>
                <a:latin typeface="Gisha" panose="020B0502040204020203" pitchFamily="34" charset="-79"/>
                <a:ea typeface="Calibri" panose="020F0502020204030204" pitchFamily="34" charset="0"/>
                <a:cs typeface="Gisha" panose="020B0502040204020203" pitchFamily="34" charset="-79"/>
              </a:rPr>
              <a:t>Tips för ett lyckat utbytesår</a:t>
            </a:r>
            <a:endParaRPr lang="sv-SE" sz="1800" dirty="0">
              <a:effectLst/>
              <a:latin typeface="Gisha" panose="020B0502040204020203" pitchFamily="34" charset="-79"/>
              <a:ea typeface="Calibri" panose="020F0502020204030204" pitchFamily="34" charset="0"/>
              <a:cs typeface="Gisha" panose="020B0502040204020203" pitchFamily="34" charset="-79"/>
            </a:endParaRPr>
          </a:p>
          <a:p>
            <a:pPr>
              <a:lnSpc>
                <a:spcPct val="150000"/>
              </a:lnSpc>
              <a:spcAft>
                <a:spcPts val="800"/>
              </a:spcAft>
            </a:pPr>
            <a:r>
              <a:rPr lang="sv-SE" sz="2400" dirty="0">
                <a:effectLst/>
                <a:latin typeface="Gisha" panose="020B0502040204020203" pitchFamily="34" charset="-79"/>
                <a:ea typeface="Calibri" panose="020F0502020204030204" pitchFamily="34" charset="0"/>
                <a:cs typeface="Gisha" panose="020B0502040204020203" pitchFamily="34" charset="-79"/>
              </a:rPr>
              <a:t>Respektera din värdfamilj</a:t>
            </a:r>
          </a:p>
          <a:p>
            <a:pPr>
              <a:lnSpc>
                <a:spcPct val="150000"/>
              </a:lnSpc>
              <a:spcAft>
                <a:spcPts val="800"/>
              </a:spcAft>
            </a:pPr>
            <a:r>
              <a:rPr lang="sv-SE" sz="2400" dirty="0">
                <a:effectLst/>
                <a:latin typeface="Gisha" panose="020B0502040204020203" pitchFamily="34" charset="-79"/>
                <a:ea typeface="Calibri" panose="020F0502020204030204" pitchFamily="34" charset="0"/>
                <a:cs typeface="Gisha" panose="020B0502040204020203" pitchFamily="34" charset="-79"/>
              </a:rPr>
              <a:t>Lär dig språket</a:t>
            </a:r>
          </a:p>
          <a:p>
            <a:pPr>
              <a:lnSpc>
                <a:spcPct val="150000"/>
              </a:lnSpc>
              <a:spcAft>
                <a:spcPts val="800"/>
              </a:spcAft>
            </a:pPr>
            <a:r>
              <a:rPr lang="sv-SE" sz="2400" dirty="0">
                <a:effectLst/>
                <a:latin typeface="Gisha" panose="020B0502040204020203" pitchFamily="34" charset="-79"/>
                <a:ea typeface="Calibri" panose="020F0502020204030204" pitchFamily="34" charset="0"/>
                <a:cs typeface="Gisha" panose="020B0502040204020203" pitchFamily="34" charset="-79"/>
              </a:rPr>
              <a:t>Visa intresse och engagemang</a:t>
            </a:r>
          </a:p>
          <a:p>
            <a:pPr>
              <a:lnSpc>
                <a:spcPct val="150000"/>
              </a:lnSpc>
            </a:pPr>
            <a:r>
              <a:rPr lang="sv-SE" sz="2400" dirty="0">
                <a:effectLst/>
                <a:latin typeface="Gisha" panose="020B0502040204020203" pitchFamily="34" charset="-79"/>
                <a:ea typeface="Calibri" panose="020F0502020204030204" pitchFamily="34" charset="0"/>
                <a:cs typeface="Gisha" panose="020B0502040204020203" pitchFamily="34" charset="-79"/>
              </a:rPr>
              <a:t>Begränsa din skärmtid</a:t>
            </a:r>
            <a:endParaRPr lang="sv-SE" sz="2800" dirty="0">
              <a:latin typeface="Gisha" panose="020B0502040204020203" pitchFamily="34" charset="-79"/>
              <a:cs typeface="Gisha" panose="020B0502040204020203" pitchFamily="34" charset="-79"/>
            </a:endParaRPr>
          </a:p>
        </p:txBody>
      </p:sp>
      <p:sp>
        <p:nvSpPr>
          <p:cNvPr id="7" name="Right Triangle 6">
            <a:extLst>
              <a:ext uri="{FF2B5EF4-FFF2-40B4-BE49-F238E27FC236}">
                <a16:creationId xmlns:a16="http://schemas.microsoft.com/office/drawing/2014/main" id="{21AAB3C4-17C3-4519-87B1-ADC980F1E3E2}"/>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ight Triangle 8">
            <a:extLst>
              <a:ext uri="{FF2B5EF4-FFF2-40B4-BE49-F238E27FC236}">
                <a16:creationId xmlns:a16="http://schemas.microsoft.com/office/drawing/2014/main" id="{73177A95-FF28-4CA8-8963-A72109996E57}"/>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Picture 9">
            <a:extLst>
              <a:ext uri="{FF2B5EF4-FFF2-40B4-BE49-F238E27FC236}">
                <a16:creationId xmlns:a16="http://schemas.microsoft.com/office/drawing/2014/main" id="{C9F23DFC-8114-4CD7-9C3C-72445F1C0FA3}"/>
              </a:ext>
            </a:extLst>
          </p:cNvPr>
          <p:cNvPicPr>
            <a:picLocks noChangeAspect="1"/>
          </p:cNvPicPr>
          <p:nvPr/>
        </p:nvPicPr>
        <p:blipFill>
          <a:blip r:embed="rId3"/>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329507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73C3EC5D-F9A1-49ED-B146-4E473B4C4D1B}"/>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Content Placeholder 2" descr="http://youthexchange.rotary5060.com/images/6_bees(1).jpg">
            <a:extLst>
              <a:ext uri="{FF2B5EF4-FFF2-40B4-BE49-F238E27FC236}">
                <a16:creationId xmlns:a16="http://schemas.microsoft.com/office/drawing/2014/main" id="{A61F74BA-702A-4819-AAF4-E1E4E56B7CA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2083" y="1817299"/>
            <a:ext cx="3241342" cy="3241342"/>
          </a:xfrm>
          <a:prstGeom prst="rect">
            <a:avLst/>
          </a:prstGeom>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44ADEC70-CF01-44AB-9554-C5C5CF490B02}"/>
              </a:ext>
            </a:extLst>
          </p:cNvPr>
          <p:cNvSpPr/>
          <p:nvPr/>
        </p:nvSpPr>
        <p:spPr>
          <a:xfrm>
            <a:off x="1380351" y="2723208"/>
            <a:ext cx="1524806" cy="1438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low confidence">
            <a:extLst>
              <a:ext uri="{FF2B5EF4-FFF2-40B4-BE49-F238E27FC236}">
                <a16:creationId xmlns:a16="http://schemas.microsoft.com/office/drawing/2014/main" id="{9E96EB2B-A06E-43F4-9708-C6559812D957}"/>
              </a:ext>
            </a:extLst>
          </p:cNvPr>
          <p:cNvPicPr>
            <a:picLocks noChangeAspect="1"/>
          </p:cNvPicPr>
          <p:nvPr/>
        </p:nvPicPr>
        <p:blipFill rotWithShape="1">
          <a:blip r:embed="rId4">
            <a:extLst>
              <a:ext uri="{28A0092B-C50C-407E-A947-70E740481C1C}">
                <a14:useLocalDpi xmlns:a14="http://schemas.microsoft.com/office/drawing/2010/main" val="0"/>
              </a:ext>
            </a:extLst>
          </a:blip>
          <a:srcRect b="29998"/>
          <a:stretch/>
        </p:blipFill>
        <p:spPr>
          <a:xfrm>
            <a:off x="1544936" y="2983711"/>
            <a:ext cx="1284553" cy="882927"/>
          </a:xfrm>
          <a:prstGeom prst="rect">
            <a:avLst/>
          </a:prstGeom>
        </p:spPr>
      </p:pic>
      <p:sp>
        <p:nvSpPr>
          <p:cNvPr id="13" name="Rectangle 12">
            <a:extLst>
              <a:ext uri="{FF2B5EF4-FFF2-40B4-BE49-F238E27FC236}">
                <a16:creationId xmlns:a16="http://schemas.microsoft.com/office/drawing/2014/main" id="{2A245588-5B62-48DC-8253-88413ADDC54F}"/>
              </a:ext>
            </a:extLst>
          </p:cNvPr>
          <p:cNvSpPr/>
          <p:nvPr/>
        </p:nvSpPr>
        <p:spPr>
          <a:xfrm>
            <a:off x="-55985" y="-83078"/>
            <a:ext cx="12303967" cy="152726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0" y="290030"/>
            <a:ext cx="12005390" cy="769441"/>
          </a:xfrm>
          <a:prstGeom prst="rect">
            <a:avLst/>
          </a:prstGeom>
          <a:noFill/>
        </p:spPr>
        <p:txBody>
          <a:bodyPr wrap="square" rtlCol="0">
            <a:spAutoFit/>
          </a:bodyPr>
          <a:lstStyle/>
          <a:p>
            <a:pPr algn="ctr"/>
            <a:r>
              <a:rPr lang="sv-SE" sz="4400" b="1" dirty="0">
                <a:solidFill>
                  <a:schemeClr val="bg1"/>
                </a:solidFill>
                <a:latin typeface="Gisha" panose="020B0502040204020203" pitchFamily="34" charset="-79"/>
                <a:cs typeface="Gisha" panose="020B0502040204020203" pitchFamily="34" charset="-79"/>
              </a:rPr>
              <a:t>Vad ska man göra? ”</a:t>
            </a:r>
            <a:r>
              <a:rPr lang="sv-SE" sz="4400" b="1" dirty="0">
                <a:solidFill>
                  <a:srgbClr val="C10042"/>
                </a:solidFill>
                <a:latin typeface="Gisha" panose="020B0502040204020203" pitchFamily="34" charset="-79"/>
                <a:cs typeface="Gisha" panose="020B0502040204020203" pitchFamily="34" charset="-79"/>
              </a:rPr>
              <a:t>What to do</a:t>
            </a:r>
            <a:r>
              <a:rPr lang="sv-SE" sz="4400" b="1" dirty="0">
                <a:solidFill>
                  <a:schemeClr val="bg1"/>
                </a:solidFill>
                <a:latin typeface="Gisha" panose="020B0502040204020203" pitchFamily="34" charset="-79"/>
                <a:cs typeface="Gisha" panose="020B0502040204020203" pitchFamily="34" charset="-79"/>
              </a:rPr>
              <a:t> – Attitude”</a:t>
            </a:r>
          </a:p>
        </p:txBody>
      </p:sp>
      <p:sp>
        <p:nvSpPr>
          <p:cNvPr id="9" name="Right Triangle 8">
            <a:extLst>
              <a:ext uri="{FF2B5EF4-FFF2-40B4-BE49-F238E27FC236}">
                <a16:creationId xmlns:a16="http://schemas.microsoft.com/office/drawing/2014/main" id="{D57BB465-C585-4E6D-AF53-8D86147C9592}"/>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F7CE163C-BC82-4565-AE0E-E9E11D510462}"/>
              </a:ext>
            </a:extLst>
          </p:cNvPr>
          <p:cNvSpPr txBox="1"/>
          <p:nvPr/>
        </p:nvSpPr>
        <p:spPr>
          <a:xfrm>
            <a:off x="1748928" y="5343265"/>
            <a:ext cx="787652" cy="646331"/>
          </a:xfrm>
          <a:prstGeom prst="rect">
            <a:avLst/>
          </a:prstGeom>
          <a:solidFill>
            <a:srgbClr val="E7E7E8"/>
          </a:solidFill>
        </p:spPr>
        <p:txBody>
          <a:bodyPr wrap="square" rtlCol="0">
            <a:spAutoFit/>
          </a:bodyPr>
          <a:lstStyle/>
          <a:p>
            <a:r>
              <a:rPr lang="sv-SE" sz="3600" dirty="0"/>
              <a:t>6B</a:t>
            </a:r>
          </a:p>
        </p:txBody>
      </p:sp>
      <p:sp>
        <p:nvSpPr>
          <p:cNvPr id="4" name="Platshållare för innehåll 2">
            <a:extLst>
              <a:ext uri="{FF2B5EF4-FFF2-40B4-BE49-F238E27FC236}">
                <a16:creationId xmlns:a16="http://schemas.microsoft.com/office/drawing/2014/main" id="{A2AD09B0-DB58-4A17-8D3A-AD9E2EAA9329}"/>
              </a:ext>
            </a:extLst>
          </p:cNvPr>
          <p:cNvSpPr txBox="1">
            <a:spLocks/>
          </p:cNvSpPr>
          <p:nvPr/>
        </p:nvSpPr>
        <p:spPr>
          <a:xfrm>
            <a:off x="4285509" y="1705497"/>
            <a:ext cx="7360676" cy="4534867"/>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000" kern="1200">
                <a:solidFill>
                  <a:schemeClr val="bg2">
                    <a:lumMod val="25000"/>
                  </a:schemeClr>
                </a:solidFill>
                <a:latin typeface="Georgia"/>
                <a:ea typeface="+mn-ea"/>
                <a:cs typeface="Georgia"/>
              </a:defRPr>
            </a:lvl1pPr>
            <a:lvl2pPr marL="742950" indent="-285750" algn="l" defTabSz="914400" rtl="0" eaLnBrk="1" latinLnBrk="0" hangingPunct="1">
              <a:spcBef>
                <a:spcPct val="20000"/>
              </a:spcBef>
              <a:buFont typeface="Arial" pitchFamily="34" charset="0"/>
              <a:buChar char="–"/>
              <a:defRPr sz="2600" kern="1200">
                <a:solidFill>
                  <a:schemeClr val="bg2">
                    <a:lumMod val="25000"/>
                  </a:schemeClr>
                </a:solidFill>
                <a:latin typeface="Georgia"/>
                <a:ea typeface="+mn-ea"/>
                <a:cs typeface="Georgia"/>
              </a:defRPr>
            </a:lvl2pPr>
            <a:lvl3pPr marL="1143000" indent="-228600" algn="l" defTabSz="914400" rtl="0" eaLnBrk="1" latinLnBrk="0" hangingPunct="1">
              <a:spcBef>
                <a:spcPct val="20000"/>
              </a:spcBef>
              <a:buFont typeface="Arial" pitchFamily="34" charset="0"/>
              <a:buChar char="•"/>
              <a:defRPr sz="2200" kern="1200">
                <a:solidFill>
                  <a:schemeClr val="bg2">
                    <a:lumMod val="25000"/>
                  </a:schemeClr>
                </a:solidFill>
                <a:latin typeface="Georgia"/>
                <a:ea typeface="+mn-ea"/>
                <a:cs typeface="Georgia"/>
              </a:defRPr>
            </a:lvl3pPr>
            <a:lvl4pPr marL="1600200" indent="-228600" algn="l" defTabSz="914400" rtl="0" eaLnBrk="1" latinLnBrk="0" hangingPunct="1">
              <a:spcBef>
                <a:spcPct val="20000"/>
              </a:spcBef>
              <a:buFont typeface="Arial" pitchFamily="34" charset="0"/>
              <a:buChar char="–"/>
              <a:defRPr sz="1800" kern="1200">
                <a:solidFill>
                  <a:schemeClr val="bg2">
                    <a:lumMod val="25000"/>
                  </a:schemeClr>
                </a:solidFill>
                <a:latin typeface="Georgia"/>
                <a:ea typeface="+mn-ea"/>
                <a:cs typeface="Georgia"/>
              </a:defRPr>
            </a:lvl4pPr>
            <a:lvl5pPr marL="2057400" indent="-228600" algn="l" defTabSz="914400" rtl="0" eaLnBrk="1" latinLnBrk="0" hangingPunct="1">
              <a:spcBef>
                <a:spcPct val="20000"/>
              </a:spcBef>
              <a:buFont typeface="Arial" pitchFamily="34" charset="0"/>
              <a:buChar char="»"/>
              <a:defRPr sz="1600" kern="1200">
                <a:solidFill>
                  <a:schemeClr val="bg2">
                    <a:lumMod val="25000"/>
                  </a:schemeClr>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sv-SE" sz="2000" b="1" dirty="0">
                <a:solidFill>
                  <a:schemeClr val="tx1"/>
                </a:solidFill>
                <a:latin typeface="Gisha" panose="020B0502040204020203" pitchFamily="34" charset="-79"/>
                <a:cs typeface="Gisha" panose="020B0502040204020203" pitchFamily="34" charset="-79"/>
              </a:rPr>
              <a:t>”The six B” – gör det bästa av ditt utbyte!</a:t>
            </a:r>
          </a:p>
          <a:p>
            <a:pPr>
              <a:buFont typeface="Arial" pitchFamily="34" charset="0"/>
              <a:buNone/>
            </a:pPr>
            <a:endParaRPr lang="sv-SE" sz="1000" b="1" dirty="0">
              <a:solidFill>
                <a:schemeClr val="tx1"/>
              </a:solidFill>
              <a:latin typeface="Gisha" panose="020B0502040204020203" pitchFamily="34" charset="-79"/>
              <a:cs typeface="Gisha" panose="020B0502040204020203" pitchFamily="34" charset="-79"/>
            </a:endParaRPr>
          </a:p>
          <a:p>
            <a:pPr>
              <a:lnSpc>
                <a:spcPct val="150000"/>
              </a:lnSpc>
              <a:buFont typeface="+mj-lt"/>
              <a:buAutoNum type="arabicPeriod"/>
            </a:pPr>
            <a:r>
              <a:rPr lang="da-DK" sz="1400" b="1" dirty="0">
                <a:solidFill>
                  <a:schemeClr val="tx1"/>
                </a:solidFill>
                <a:latin typeface="Gisha" panose="020B0502040204020203" pitchFamily="34" charset="-79"/>
                <a:cs typeface="Gisha" panose="020B0502040204020203" pitchFamily="34" charset="-79"/>
              </a:rPr>
              <a:t>Be first – </a:t>
            </a:r>
            <a:r>
              <a:rPr lang="da-DK" sz="1400" dirty="0">
                <a:solidFill>
                  <a:schemeClr val="tx1"/>
                </a:solidFill>
                <a:latin typeface="Gisha" panose="020B0502040204020203" pitchFamily="34" charset="-79"/>
                <a:cs typeface="Gisha" panose="020B0502040204020203" pitchFamily="34" charset="-79"/>
              </a:rPr>
              <a:t>se dig omkring, håll dig framme</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curious – </a:t>
            </a:r>
            <a:r>
              <a:rPr lang="sv-SE" sz="1400" dirty="0">
                <a:solidFill>
                  <a:schemeClr val="tx1"/>
                </a:solidFill>
                <a:latin typeface="Gisha" panose="020B0502040204020203" pitchFamily="34" charset="-79"/>
                <a:cs typeface="Gisha" panose="020B0502040204020203" pitchFamily="34" charset="-79"/>
              </a:rPr>
              <a:t>var nyfiken, intressera dig för allt omkring dig, visa intresse</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on Purpose – </a:t>
            </a:r>
            <a:r>
              <a:rPr lang="sv-SE" sz="1400" dirty="0">
                <a:solidFill>
                  <a:schemeClr val="tx1"/>
                </a:solidFill>
                <a:latin typeface="Gisha" panose="020B0502040204020203" pitchFamily="34" charset="-79"/>
                <a:cs typeface="Gisha" panose="020B0502040204020203" pitchFamily="34" charset="-79"/>
              </a:rPr>
              <a:t>när du gör något, gör det med inlevelse/hjärtat</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grateful – </a:t>
            </a:r>
            <a:r>
              <a:rPr lang="sv-SE" sz="1400" dirty="0">
                <a:solidFill>
                  <a:schemeClr val="tx1"/>
                </a:solidFill>
                <a:latin typeface="Gisha" panose="020B0502040204020203" pitchFamily="34" charset="-79"/>
                <a:cs typeface="Gisha" panose="020B0502040204020203" pitchFamily="34" charset="-79"/>
              </a:rPr>
              <a:t>kom ihåg att säga tack, bekräfta det andra gör för dig, det är uppmuntrande, god spiral</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of service – </a:t>
            </a:r>
            <a:r>
              <a:rPr lang="sv-SE" sz="1400" dirty="0">
                <a:solidFill>
                  <a:schemeClr val="tx1"/>
                </a:solidFill>
                <a:latin typeface="Gisha" panose="020B0502040204020203" pitchFamily="34" charset="-79"/>
                <a:cs typeface="Gisha" panose="020B0502040204020203" pitchFamily="34" charset="-79"/>
              </a:rPr>
              <a:t>hjälp till där du kan, osjälviskt ”Service above self” ger tillfredsställelse</a:t>
            </a:r>
          </a:p>
          <a:p>
            <a:pPr>
              <a:lnSpc>
                <a:spcPct val="150000"/>
              </a:lnSpc>
              <a:buFont typeface="+mj-lt"/>
              <a:buAutoNum type="arabicPeriod"/>
            </a:pPr>
            <a:r>
              <a:rPr lang="sv-SE" sz="1400" b="1" dirty="0">
                <a:solidFill>
                  <a:schemeClr val="tx1"/>
                </a:solidFill>
                <a:latin typeface="Gisha" panose="020B0502040204020203" pitchFamily="34" charset="-79"/>
                <a:cs typeface="Gisha" panose="020B0502040204020203" pitchFamily="34" charset="-79"/>
              </a:rPr>
              <a:t>Be here now – </a:t>
            </a:r>
            <a:r>
              <a:rPr lang="sv-SE" sz="1400" dirty="0">
                <a:solidFill>
                  <a:schemeClr val="tx1"/>
                </a:solidFill>
                <a:latin typeface="Gisha" panose="020B0502040204020203" pitchFamily="34" charset="-79"/>
                <a:cs typeface="Gisha" panose="020B0502040204020203" pitchFamily="34" charset="-79"/>
              </a:rPr>
              <a:t>Njut av varje dag och stund, utnyttja tiden (Carpe diem)</a:t>
            </a:r>
            <a:endParaRPr lang="sv-SE" sz="1800" b="1" dirty="0">
              <a:solidFill>
                <a:schemeClr val="tx1"/>
              </a:solidFill>
              <a:latin typeface="Gisha" panose="020B0502040204020203" pitchFamily="34" charset="-79"/>
              <a:cs typeface="Gisha" panose="020B0502040204020203" pitchFamily="34" charset="-79"/>
            </a:endParaRPr>
          </a:p>
          <a:p>
            <a:pPr marL="0" indent="0">
              <a:buNone/>
            </a:pPr>
            <a:endParaRPr lang="sv-SE" sz="1800" b="1" dirty="0">
              <a:solidFill>
                <a:schemeClr val="tx1"/>
              </a:solidFill>
              <a:latin typeface="Gisha" panose="020B0502040204020203" pitchFamily="34" charset="-79"/>
              <a:cs typeface="Gisha" panose="020B0502040204020203" pitchFamily="34" charset="-79"/>
            </a:endParaRPr>
          </a:p>
          <a:p>
            <a:pPr marL="0" indent="0">
              <a:buNone/>
            </a:pPr>
            <a:r>
              <a:rPr lang="sv-SE" sz="1800" b="1" dirty="0">
                <a:solidFill>
                  <a:schemeClr val="tx1"/>
                </a:solidFill>
                <a:latin typeface="Gisha" panose="020B0502040204020203" pitchFamily="34" charset="-79"/>
                <a:cs typeface="Gisha" panose="020B0502040204020203" pitchFamily="34" charset="-79"/>
              </a:rPr>
              <a:t>Allt är inte roligt men gör det bästa av dagen!</a:t>
            </a:r>
          </a:p>
          <a:p>
            <a:pPr marL="0" indent="0">
              <a:buNone/>
            </a:pPr>
            <a:r>
              <a:rPr lang="en-US" sz="1800" b="1" i="1" dirty="0">
                <a:solidFill>
                  <a:schemeClr val="tx1"/>
                </a:solidFill>
                <a:latin typeface="Gisha" panose="020B0502040204020203" pitchFamily="34" charset="-79"/>
                <a:cs typeface="Gisha" panose="020B0502040204020203" pitchFamily="34" charset="-79"/>
              </a:rPr>
              <a:t>Everything is not fun but make the best of each and every day! Remember to smile!</a:t>
            </a:r>
            <a:endParaRPr lang="sv-SE" sz="1800" b="1" i="1" dirty="0">
              <a:solidFill>
                <a:schemeClr val="tx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1789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7CC7D7-5569-4ED6-8B23-53BDCB8360F0}"/>
              </a:ext>
            </a:extLst>
          </p:cNvPr>
          <p:cNvSpPr/>
          <p:nvPr/>
        </p:nvSpPr>
        <p:spPr>
          <a:xfrm>
            <a:off x="783020" y="2215473"/>
            <a:ext cx="10625959" cy="2861024"/>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ruta 5">
            <a:extLst>
              <a:ext uri="{FF2B5EF4-FFF2-40B4-BE49-F238E27FC236}">
                <a16:creationId xmlns:a16="http://schemas.microsoft.com/office/drawing/2014/main" id="{9A5BA735-2AE7-405B-BDD6-D915F65EE9A8}"/>
              </a:ext>
            </a:extLst>
          </p:cNvPr>
          <p:cNvSpPr txBox="1"/>
          <p:nvPr/>
        </p:nvSpPr>
        <p:spPr>
          <a:xfrm>
            <a:off x="1196670" y="2520273"/>
            <a:ext cx="10212309" cy="2851486"/>
          </a:xfrm>
          <a:prstGeom prst="rect">
            <a:avLst/>
          </a:prstGeom>
          <a:noFill/>
        </p:spPr>
        <p:txBody>
          <a:bodyPr wrap="square">
            <a:spAutoFit/>
          </a:bodyPr>
          <a:lstStyle/>
          <a:p>
            <a:pPr>
              <a:lnSpc>
                <a:spcPct val="150000"/>
              </a:lnSpc>
              <a:spcAft>
                <a:spcPts val="800"/>
              </a:spcAft>
            </a:pPr>
            <a:r>
              <a:rPr lang="sv-SE" sz="2400" dirty="0">
                <a:latin typeface="Gisha" panose="020B0502040204020203" pitchFamily="34" charset="-79"/>
                <a:cs typeface="Gisha" panose="020B0502040204020203" pitchFamily="34" charset="-79"/>
              </a:rPr>
              <a:t>Försök att föreställa dig hur det är att vara tvungen att följa regler som kanske känns fåniga och alltför stränga. Hur agerar du om du lockas av att bryta mot reglerna? Fundera lite över vilka risker du tar och vad det kan innebära att bryta mot reglerna.</a:t>
            </a:r>
          </a:p>
          <a:p>
            <a:pPr>
              <a:lnSpc>
                <a:spcPct val="107000"/>
              </a:lnSpc>
              <a:spcAft>
                <a:spcPts val="800"/>
              </a:spcAft>
            </a:pPr>
            <a:endParaRPr lang="sv-SE"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A124193-FB7A-4D28-9623-DCA3DBAADE20}"/>
              </a:ext>
            </a:extLst>
          </p:cNvPr>
          <p:cNvSpPr/>
          <p:nvPr/>
        </p:nvSpPr>
        <p:spPr>
          <a:xfrm>
            <a:off x="1" y="498709"/>
            <a:ext cx="3936586" cy="1194537"/>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9">
            <a:extLst>
              <a:ext uri="{FF2B5EF4-FFF2-40B4-BE49-F238E27FC236}">
                <a16:creationId xmlns:a16="http://schemas.microsoft.com/office/drawing/2014/main" id="{6883526B-6DF3-4BE9-BECD-FA229EBF5A72}"/>
              </a:ext>
            </a:extLst>
          </p:cNvPr>
          <p:cNvSpPr txBox="1"/>
          <p:nvPr/>
        </p:nvSpPr>
        <p:spPr>
          <a:xfrm>
            <a:off x="163846" y="831930"/>
            <a:ext cx="3608895" cy="528093"/>
          </a:xfrm>
          <a:prstGeom prst="rect">
            <a:avLst/>
          </a:prstGeom>
          <a:noFill/>
        </p:spPr>
        <p:txBody>
          <a:bodyPr wrap="square">
            <a:spAutoFit/>
          </a:bodyPr>
          <a:lstStyle/>
          <a:p>
            <a:pPr>
              <a:lnSpc>
                <a:spcPct val="107000"/>
              </a:lnSpc>
              <a:spcAft>
                <a:spcPts val="800"/>
              </a:spcAft>
            </a:pPr>
            <a:r>
              <a:rPr lang="sv-SE" sz="28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Diskussionsfråga 2</a:t>
            </a:r>
          </a:p>
        </p:txBody>
      </p:sp>
      <p:sp>
        <p:nvSpPr>
          <p:cNvPr id="10" name="Right Triangle 9">
            <a:extLst>
              <a:ext uri="{FF2B5EF4-FFF2-40B4-BE49-F238E27FC236}">
                <a16:creationId xmlns:a16="http://schemas.microsoft.com/office/drawing/2014/main" id="{CC6C9A75-A3F2-47F8-89E5-E1F1321C555C}"/>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ight Triangle 10">
            <a:extLst>
              <a:ext uri="{FF2B5EF4-FFF2-40B4-BE49-F238E27FC236}">
                <a16:creationId xmlns:a16="http://schemas.microsoft.com/office/drawing/2014/main" id="{7EA12768-1FCB-46A7-874F-5B768819EDE0}"/>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Picture 11">
            <a:extLst>
              <a:ext uri="{FF2B5EF4-FFF2-40B4-BE49-F238E27FC236}">
                <a16:creationId xmlns:a16="http://schemas.microsoft.com/office/drawing/2014/main" id="{9992AB4F-8C6D-482A-9E36-7E1499CC0B8D}"/>
              </a:ext>
            </a:extLst>
          </p:cNvPr>
          <p:cNvPicPr>
            <a:picLocks noChangeAspect="1"/>
          </p:cNvPicPr>
          <p:nvPr/>
        </p:nvPicPr>
        <p:blipFill>
          <a:blip r:embed="rId3"/>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142552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2AD09B0-DB58-4A17-8D3A-AD9E2EAA9329}"/>
              </a:ext>
            </a:extLst>
          </p:cNvPr>
          <p:cNvSpPr txBox="1">
            <a:spLocks/>
          </p:cNvSpPr>
          <p:nvPr/>
        </p:nvSpPr>
        <p:spPr>
          <a:xfrm>
            <a:off x="144852" y="2409891"/>
            <a:ext cx="2881797" cy="2478780"/>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000" kern="1200">
                <a:solidFill>
                  <a:schemeClr val="bg2">
                    <a:lumMod val="25000"/>
                  </a:schemeClr>
                </a:solidFill>
                <a:latin typeface="Georgia"/>
                <a:ea typeface="+mn-ea"/>
                <a:cs typeface="Georgia"/>
              </a:defRPr>
            </a:lvl1pPr>
            <a:lvl2pPr marL="742950" indent="-285750" algn="l" defTabSz="914400" rtl="0" eaLnBrk="1" latinLnBrk="0" hangingPunct="1">
              <a:spcBef>
                <a:spcPct val="20000"/>
              </a:spcBef>
              <a:buFont typeface="Arial" pitchFamily="34" charset="0"/>
              <a:buChar char="–"/>
              <a:defRPr sz="2600" kern="1200">
                <a:solidFill>
                  <a:schemeClr val="bg2">
                    <a:lumMod val="25000"/>
                  </a:schemeClr>
                </a:solidFill>
                <a:latin typeface="Georgia"/>
                <a:ea typeface="+mn-ea"/>
                <a:cs typeface="Georgia"/>
              </a:defRPr>
            </a:lvl2pPr>
            <a:lvl3pPr marL="1143000" indent="-228600" algn="l" defTabSz="914400" rtl="0" eaLnBrk="1" latinLnBrk="0" hangingPunct="1">
              <a:spcBef>
                <a:spcPct val="20000"/>
              </a:spcBef>
              <a:buFont typeface="Arial" pitchFamily="34" charset="0"/>
              <a:buChar char="•"/>
              <a:defRPr sz="2200" kern="1200">
                <a:solidFill>
                  <a:schemeClr val="bg2">
                    <a:lumMod val="25000"/>
                  </a:schemeClr>
                </a:solidFill>
                <a:latin typeface="Georgia"/>
                <a:ea typeface="+mn-ea"/>
                <a:cs typeface="Georgia"/>
              </a:defRPr>
            </a:lvl3pPr>
            <a:lvl4pPr marL="1600200" indent="-228600" algn="l" defTabSz="914400" rtl="0" eaLnBrk="1" latinLnBrk="0" hangingPunct="1">
              <a:spcBef>
                <a:spcPct val="20000"/>
              </a:spcBef>
              <a:buFont typeface="Arial" pitchFamily="34" charset="0"/>
              <a:buChar char="–"/>
              <a:defRPr sz="1800" kern="1200">
                <a:solidFill>
                  <a:schemeClr val="bg2">
                    <a:lumMod val="25000"/>
                  </a:schemeClr>
                </a:solidFill>
                <a:latin typeface="Georgia"/>
                <a:ea typeface="+mn-ea"/>
                <a:cs typeface="Georgia"/>
              </a:defRPr>
            </a:lvl4pPr>
            <a:lvl5pPr marL="2057400" indent="-228600" algn="l" defTabSz="914400" rtl="0" eaLnBrk="1" latinLnBrk="0" hangingPunct="1">
              <a:spcBef>
                <a:spcPct val="20000"/>
              </a:spcBef>
              <a:buFont typeface="Arial" pitchFamily="34" charset="0"/>
              <a:buChar char="»"/>
              <a:defRPr sz="1600" kern="1200">
                <a:solidFill>
                  <a:schemeClr val="bg2">
                    <a:lumMod val="25000"/>
                  </a:schemeClr>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sv-SE" sz="1400" b="1" dirty="0">
              <a:solidFill>
                <a:schemeClr val="tx1"/>
              </a:solidFill>
              <a:latin typeface="Gisha" panose="020B0502040204020203" pitchFamily="34" charset="-79"/>
              <a:cs typeface="Gisha" panose="020B0502040204020203" pitchFamily="34" charset="-79"/>
            </a:endParaRPr>
          </a:p>
        </p:txBody>
      </p:sp>
      <p:sp>
        <p:nvSpPr>
          <p:cNvPr id="13" name="Rectangle 12">
            <a:extLst>
              <a:ext uri="{FF2B5EF4-FFF2-40B4-BE49-F238E27FC236}">
                <a16:creationId xmlns:a16="http://schemas.microsoft.com/office/drawing/2014/main" id="{2A245588-5B62-48DC-8253-88413ADDC54F}"/>
              </a:ext>
            </a:extLst>
          </p:cNvPr>
          <p:cNvSpPr/>
          <p:nvPr/>
        </p:nvSpPr>
        <p:spPr>
          <a:xfrm>
            <a:off x="0" y="-84152"/>
            <a:ext cx="12192000" cy="1525161"/>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31364" y="293707"/>
            <a:ext cx="9068560" cy="769441"/>
          </a:xfrm>
          <a:prstGeom prst="rect">
            <a:avLst/>
          </a:prstGeom>
          <a:noFill/>
        </p:spPr>
        <p:txBody>
          <a:bodyPr wrap="square" rtlCol="0">
            <a:spAutoFit/>
          </a:bodyPr>
          <a:lstStyle/>
          <a:p>
            <a:pPr algn="ctr"/>
            <a:r>
              <a:rPr lang="sv-SE" sz="4400" b="1" dirty="0">
                <a:solidFill>
                  <a:schemeClr val="bg1"/>
                </a:solidFill>
                <a:latin typeface="Gisha" panose="020B0502040204020203" pitchFamily="34" charset="-79"/>
                <a:cs typeface="Gisha" panose="020B0502040204020203" pitchFamily="34" charset="-79"/>
              </a:rPr>
              <a:t>Förberedelser inför utbytesåret</a:t>
            </a:r>
          </a:p>
        </p:txBody>
      </p:sp>
      <p:sp>
        <p:nvSpPr>
          <p:cNvPr id="6" name="textruta 5">
            <a:extLst>
              <a:ext uri="{FF2B5EF4-FFF2-40B4-BE49-F238E27FC236}">
                <a16:creationId xmlns:a16="http://schemas.microsoft.com/office/drawing/2014/main" id="{7D9A143F-264C-4B9F-80FB-466B4CD7C2F7}"/>
              </a:ext>
            </a:extLst>
          </p:cNvPr>
          <p:cNvSpPr txBox="1"/>
          <p:nvPr/>
        </p:nvSpPr>
        <p:spPr>
          <a:xfrm>
            <a:off x="210505" y="2586584"/>
            <a:ext cx="2606268" cy="2195858"/>
          </a:xfrm>
          <a:prstGeom prst="rect">
            <a:avLst/>
          </a:prstGeom>
          <a:noFill/>
        </p:spPr>
        <p:txBody>
          <a:bodyPr wrap="square" rtlCol="0">
            <a:spAutoFit/>
          </a:bodyPr>
          <a:lstStyle/>
          <a:p>
            <a:pPr marL="457200" indent="-457200">
              <a:lnSpc>
                <a:spcPct val="107000"/>
              </a:lnSpc>
              <a:spcAft>
                <a:spcPts val="800"/>
              </a:spcAft>
              <a:buFont typeface="Arial" panose="020B0604020202020204" pitchFamily="34" charset="0"/>
              <a:buChar char="•"/>
            </a:pPr>
            <a:r>
              <a:rPr lang="sv-SE" sz="2400" dirty="0">
                <a:effectLst/>
                <a:latin typeface="Gisha" panose="020B0502040204020203" pitchFamily="34" charset="-79"/>
                <a:ea typeface="Calibri" panose="020F0502020204030204" pitchFamily="34" charset="0"/>
                <a:cs typeface="Gisha" panose="020B0502040204020203" pitchFamily="34" charset="-79"/>
              </a:rPr>
              <a:t>Pass</a:t>
            </a:r>
          </a:p>
          <a:p>
            <a:pPr marL="457200" indent="-457200">
              <a:lnSpc>
                <a:spcPct val="107000"/>
              </a:lnSpc>
              <a:spcAft>
                <a:spcPts val="800"/>
              </a:spcAft>
              <a:buFont typeface="Arial" panose="020B0604020202020204" pitchFamily="34" charset="0"/>
              <a:buChar char="•"/>
            </a:pPr>
            <a:r>
              <a:rPr lang="sv-SE" sz="2400" dirty="0">
                <a:effectLst/>
                <a:latin typeface="Gisha" panose="020B0502040204020203" pitchFamily="34" charset="-79"/>
                <a:ea typeface="Calibri" panose="020F0502020204030204" pitchFamily="34" charset="0"/>
                <a:cs typeface="Gisha" panose="020B0502040204020203" pitchFamily="34" charset="-79"/>
              </a:rPr>
              <a:t>Visum</a:t>
            </a:r>
          </a:p>
          <a:p>
            <a:pPr marL="457200" indent="-457200">
              <a:buFont typeface="Arial" panose="020B0604020202020204" pitchFamily="34" charset="0"/>
              <a:buChar char="•"/>
            </a:pPr>
            <a:r>
              <a:rPr lang="sv-SE" sz="2400" dirty="0">
                <a:effectLst/>
                <a:latin typeface="Gisha" panose="020B0502040204020203" pitchFamily="34" charset="-79"/>
                <a:ea typeface="Calibri" panose="020F0502020204030204" pitchFamily="34" charset="0"/>
                <a:cs typeface="Gisha" panose="020B0502040204020203" pitchFamily="34" charset="-79"/>
              </a:rPr>
              <a:t>Vaccinering, </a:t>
            </a:r>
            <a:br>
              <a:rPr lang="sv-SE" sz="2400" dirty="0">
                <a:effectLst/>
                <a:latin typeface="Gisha" panose="020B0502040204020203" pitchFamily="34" charset="-79"/>
                <a:ea typeface="Calibri" panose="020F0502020204030204" pitchFamily="34" charset="0"/>
                <a:cs typeface="Gisha" panose="020B0502040204020203" pitchFamily="34" charset="-79"/>
              </a:rPr>
            </a:br>
            <a:r>
              <a:rPr lang="sv-SE" sz="2400" dirty="0">
                <a:effectLst/>
                <a:latin typeface="Gisha" panose="020B0502040204020203" pitchFamily="34" charset="-79"/>
                <a:ea typeface="Calibri" panose="020F0502020204030204" pitchFamily="34" charset="0"/>
                <a:cs typeface="Gisha" panose="020B0502040204020203" pitchFamily="34" charset="-79"/>
              </a:rPr>
              <a:t>mediciner &amp; recept</a:t>
            </a:r>
            <a:endParaRPr lang="sv-SE" sz="2400" dirty="0">
              <a:latin typeface="Gisha" panose="020B0502040204020203" pitchFamily="34" charset="-79"/>
              <a:cs typeface="Gisha" panose="020B0502040204020203" pitchFamily="34" charset="-79"/>
            </a:endParaRPr>
          </a:p>
        </p:txBody>
      </p:sp>
      <p:pic>
        <p:nvPicPr>
          <p:cNvPr id="3" name="Bildobjekt 2">
            <a:extLst>
              <a:ext uri="{FF2B5EF4-FFF2-40B4-BE49-F238E27FC236}">
                <a16:creationId xmlns:a16="http://schemas.microsoft.com/office/drawing/2014/main" id="{6D9A02F1-15CE-42BB-9D98-9B566B48BDE6}"/>
              </a:ext>
            </a:extLst>
          </p:cNvPr>
          <p:cNvPicPr>
            <a:picLocks noChangeAspect="1"/>
          </p:cNvPicPr>
          <p:nvPr/>
        </p:nvPicPr>
        <p:blipFill>
          <a:blip r:embed="rId3"/>
          <a:stretch>
            <a:fillRect/>
          </a:stretch>
        </p:blipFill>
        <p:spPr>
          <a:xfrm>
            <a:off x="6525977" y="2385299"/>
            <a:ext cx="2229820" cy="2478780"/>
          </a:xfrm>
          <a:prstGeom prst="rect">
            <a:avLst/>
          </a:prstGeom>
          <a:ln>
            <a:noFill/>
          </a:ln>
          <a:effectLst>
            <a:outerShdw blurRad="292100" dist="139700" dir="2700000" algn="tl" rotWithShape="0">
              <a:srgbClr val="333333">
                <a:alpha val="65000"/>
              </a:srgbClr>
            </a:outerShdw>
          </a:effectLst>
        </p:spPr>
      </p:pic>
      <p:pic>
        <p:nvPicPr>
          <p:cNvPr id="10" name="Bildobjekt 9">
            <a:extLst>
              <a:ext uri="{FF2B5EF4-FFF2-40B4-BE49-F238E27FC236}">
                <a16:creationId xmlns:a16="http://schemas.microsoft.com/office/drawing/2014/main" id="{E066E26E-9594-4808-A7EA-530B10BF220E}"/>
              </a:ext>
            </a:extLst>
          </p:cNvPr>
          <p:cNvPicPr>
            <a:picLocks noChangeAspect="1"/>
          </p:cNvPicPr>
          <p:nvPr/>
        </p:nvPicPr>
        <p:blipFill>
          <a:blip r:embed="rId4"/>
          <a:stretch>
            <a:fillRect/>
          </a:stretch>
        </p:blipFill>
        <p:spPr>
          <a:xfrm>
            <a:off x="9068560" y="2409891"/>
            <a:ext cx="2786811" cy="2454188"/>
          </a:xfrm>
          <a:prstGeom prst="rect">
            <a:avLst/>
          </a:prstGeom>
          <a:ln>
            <a:noFill/>
          </a:ln>
          <a:effectLst>
            <a:outerShdw blurRad="292100" dist="139700" dir="2700000" algn="tl" rotWithShape="0">
              <a:srgbClr val="333333">
                <a:alpha val="65000"/>
              </a:srgbClr>
            </a:outerShdw>
          </a:effectLst>
        </p:spPr>
      </p:pic>
      <p:pic>
        <p:nvPicPr>
          <p:cNvPr id="12" name="Bildobjekt 11">
            <a:extLst>
              <a:ext uri="{FF2B5EF4-FFF2-40B4-BE49-F238E27FC236}">
                <a16:creationId xmlns:a16="http://schemas.microsoft.com/office/drawing/2014/main" id="{BC209D9C-5BBC-401B-B4FD-34D8BCB0D6D8}"/>
              </a:ext>
            </a:extLst>
          </p:cNvPr>
          <p:cNvPicPr>
            <a:picLocks noChangeAspect="1"/>
          </p:cNvPicPr>
          <p:nvPr/>
        </p:nvPicPr>
        <p:blipFill>
          <a:blip r:embed="rId5"/>
          <a:stretch>
            <a:fillRect/>
          </a:stretch>
        </p:blipFill>
        <p:spPr>
          <a:xfrm>
            <a:off x="3331417" y="2385299"/>
            <a:ext cx="2881797" cy="2478780"/>
          </a:xfrm>
          <a:prstGeom prst="rect">
            <a:avLst/>
          </a:prstGeom>
          <a:ln>
            <a:noFill/>
          </a:ln>
          <a:effectLst>
            <a:outerShdw blurRad="292100" dist="139700" dir="2700000" algn="tl" rotWithShape="0">
              <a:srgbClr val="333333">
                <a:alpha val="65000"/>
              </a:srgbClr>
            </a:outerShdw>
          </a:effectLst>
        </p:spPr>
      </p:pic>
      <p:sp>
        <p:nvSpPr>
          <p:cNvPr id="9" name="Right Triangle 8">
            <a:extLst>
              <a:ext uri="{FF2B5EF4-FFF2-40B4-BE49-F238E27FC236}">
                <a16:creationId xmlns:a16="http://schemas.microsoft.com/office/drawing/2014/main" id="{AD2DBF94-A237-41E3-B56D-3E67656CDC13}"/>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ight Triangle 10">
            <a:extLst>
              <a:ext uri="{FF2B5EF4-FFF2-40B4-BE49-F238E27FC236}">
                <a16:creationId xmlns:a16="http://schemas.microsoft.com/office/drawing/2014/main" id="{DF30B7C6-22FF-433B-A835-BC2543E29F33}"/>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4" name="Picture 13">
            <a:extLst>
              <a:ext uri="{FF2B5EF4-FFF2-40B4-BE49-F238E27FC236}">
                <a16:creationId xmlns:a16="http://schemas.microsoft.com/office/drawing/2014/main" id="{0B57110B-927F-450D-A4CF-A7B353BA211C}"/>
              </a:ext>
            </a:extLst>
          </p:cNvPr>
          <p:cNvPicPr>
            <a:picLocks noChangeAspect="1"/>
          </p:cNvPicPr>
          <p:nvPr/>
        </p:nvPicPr>
        <p:blipFill>
          <a:blip r:embed="rId6"/>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242107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799123-19D9-4B16-8D12-E8C517CAF7C5}"/>
              </a:ext>
            </a:extLst>
          </p:cNvPr>
          <p:cNvSpPr/>
          <p:nvPr/>
        </p:nvSpPr>
        <p:spPr>
          <a:xfrm>
            <a:off x="0" y="1628462"/>
            <a:ext cx="12192000" cy="152726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ruta 9">
            <a:extLst>
              <a:ext uri="{FF2B5EF4-FFF2-40B4-BE49-F238E27FC236}">
                <a16:creationId xmlns:a16="http://schemas.microsoft.com/office/drawing/2014/main" id="{161B258C-C4F6-4568-A01F-832959DC2E99}"/>
              </a:ext>
            </a:extLst>
          </p:cNvPr>
          <p:cNvSpPr txBox="1"/>
          <p:nvPr/>
        </p:nvSpPr>
        <p:spPr>
          <a:xfrm>
            <a:off x="409446" y="2010256"/>
            <a:ext cx="11373108" cy="777136"/>
          </a:xfrm>
          <a:prstGeom prst="rect">
            <a:avLst/>
          </a:prstGeom>
          <a:noFill/>
        </p:spPr>
        <p:txBody>
          <a:bodyPr wrap="square">
            <a:spAutoFit/>
          </a:bodyPr>
          <a:lstStyle/>
          <a:p>
            <a:pPr>
              <a:lnSpc>
                <a:spcPct val="107000"/>
              </a:lnSpc>
              <a:spcAft>
                <a:spcPts val="800"/>
              </a:spcAft>
            </a:pPr>
            <a:r>
              <a:rPr lang="sv-SE" sz="4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Välkommen till ett utbytesår med Rotary!</a:t>
            </a:r>
          </a:p>
        </p:txBody>
      </p:sp>
      <p:pic>
        <p:nvPicPr>
          <p:cNvPr id="5" name="Picture 4" descr="Text&#10;&#10;Description automatically generated with low confidence">
            <a:extLst>
              <a:ext uri="{FF2B5EF4-FFF2-40B4-BE49-F238E27FC236}">
                <a16:creationId xmlns:a16="http://schemas.microsoft.com/office/drawing/2014/main" id="{34DDFFC7-C211-49A1-B3AD-FD83EB3E8C08}"/>
              </a:ext>
            </a:extLst>
          </p:cNvPr>
          <p:cNvPicPr>
            <a:picLocks noChangeAspect="1"/>
          </p:cNvPicPr>
          <p:nvPr/>
        </p:nvPicPr>
        <p:blipFill rotWithShape="1">
          <a:blip r:embed="rId3">
            <a:extLst>
              <a:ext uri="{28A0092B-C50C-407E-A947-70E740481C1C}">
                <a14:useLocalDpi xmlns:a14="http://schemas.microsoft.com/office/drawing/2010/main" val="0"/>
              </a:ext>
            </a:extLst>
          </a:blip>
          <a:srcRect t="59410"/>
          <a:stretch/>
        </p:blipFill>
        <p:spPr>
          <a:xfrm>
            <a:off x="0" y="4074367"/>
            <a:ext cx="12192000" cy="2783633"/>
          </a:xfrm>
          <a:prstGeom prst="rect">
            <a:avLst/>
          </a:prstGeom>
        </p:spPr>
      </p:pic>
    </p:spTree>
    <p:extLst>
      <p:ext uri="{BB962C8B-B14F-4D97-AF65-F5344CB8AC3E}">
        <p14:creationId xmlns:p14="http://schemas.microsoft.com/office/powerpoint/2010/main" val="342824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1D2E1E3B-88E6-4F68-A0DA-2B3EC46C802E}"/>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ight Triangle 9">
            <a:extLst>
              <a:ext uri="{FF2B5EF4-FFF2-40B4-BE49-F238E27FC236}">
                <a16:creationId xmlns:a16="http://schemas.microsoft.com/office/drawing/2014/main" id="{0ECC4D37-F591-446A-845E-B264BD680E0F}"/>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innehåll 2">
            <a:extLst>
              <a:ext uri="{FF2B5EF4-FFF2-40B4-BE49-F238E27FC236}">
                <a16:creationId xmlns:a16="http://schemas.microsoft.com/office/drawing/2014/main" id="{A2AD09B0-DB58-4A17-8D3A-AD9E2EAA9329}"/>
              </a:ext>
            </a:extLst>
          </p:cNvPr>
          <p:cNvSpPr txBox="1">
            <a:spLocks/>
          </p:cNvSpPr>
          <p:nvPr/>
        </p:nvSpPr>
        <p:spPr>
          <a:xfrm>
            <a:off x="329840" y="2327416"/>
            <a:ext cx="5153591" cy="3634725"/>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000" kern="1200">
                <a:solidFill>
                  <a:schemeClr val="bg2">
                    <a:lumMod val="25000"/>
                  </a:schemeClr>
                </a:solidFill>
                <a:latin typeface="Georgia"/>
                <a:ea typeface="+mn-ea"/>
                <a:cs typeface="Georgia"/>
              </a:defRPr>
            </a:lvl1pPr>
            <a:lvl2pPr marL="742950" indent="-285750" algn="l" defTabSz="914400" rtl="0" eaLnBrk="1" latinLnBrk="0" hangingPunct="1">
              <a:spcBef>
                <a:spcPct val="20000"/>
              </a:spcBef>
              <a:buFont typeface="Arial" pitchFamily="34" charset="0"/>
              <a:buChar char="–"/>
              <a:defRPr sz="2600" kern="1200">
                <a:solidFill>
                  <a:schemeClr val="bg2">
                    <a:lumMod val="25000"/>
                  </a:schemeClr>
                </a:solidFill>
                <a:latin typeface="Georgia"/>
                <a:ea typeface="+mn-ea"/>
                <a:cs typeface="Georgia"/>
              </a:defRPr>
            </a:lvl2pPr>
            <a:lvl3pPr marL="1143000" indent="-228600" algn="l" defTabSz="914400" rtl="0" eaLnBrk="1" latinLnBrk="0" hangingPunct="1">
              <a:spcBef>
                <a:spcPct val="20000"/>
              </a:spcBef>
              <a:buFont typeface="Arial" pitchFamily="34" charset="0"/>
              <a:buChar char="•"/>
              <a:defRPr sz="2200" kern="1200">
                <a:solidFill>
                  <a:schemeClr val="bg2">
                    <a:lumMod val="25000"/>
                  </a:schemeClr>
                </a:solidFill>
                <a:latin typeface="Georgia"/>
                <a:ea typeface="+mn-ea"/>
                <a:cs typeface="Georgia"/>
              </a:defRPr>
            </a:lvl3pPr>
            <a:lvl4pPr marL="1600200" indent="-228600" algn="l" defTabSz="914400" rtl="0" eaLnBrk="1" latinLnBrk="0" hangingPunct="1">
              <a:spcBef>
                <a:spcPct val="20000"/>
              </a:spcBef>
              <a:buFont typeface="Arial" pitchFamily="34" charset="0"/>
              <a:buChar char="–"/>
              <a:defRPr sz="1800" kern="1200">
                <a:solidFill>
                  <a:schemeClr val="bg2">
                    <a:lumMod val="25000"/>
                  </a:schemeClr>
                </a:solidFill>
                <a:latin typeface="Georgia"/>
                <a:ea typeface="+mn-ea"/>
                <a:cs typeface="Georgia"/>
              </a:defRPr>
            </a:lvl4pPr>
            <a:lvl5pPr marL="2057400" indent="-228600" algn="l" defTabSz="914400" rtl="0" eaLnBrk="1" latinLnBrk="0" hangingPunct="1">
              <a:spcBef>
                <a:spcPct val="20000"/>
              </a:spcBef>
              <a:buFont typeface="Arial" pitchFamily="34" charset="0"/>
              <a:buChar char="»"/>
              <a:defRPr sz="1600" kern="1200">
                <a:solidFill>
                  <a:schemeClr val="bg2">
                    <a:lumMod val="25000"/>
                  </a:schemeClr>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sv-SE" sz="1400" b="1" dirty="0">
              <a:solidFill>
                <a:schemeClr val="tx1"/>
              </a:solidFill>
              <a:latin typeface="Gisha" panose="020B0502040204020203" pitchFamily="34" charset="-79"/>
              <a:cs typeface="Gisha" panose="020B0502040204020203" pitchFamily="34" charset="-79"/>
            </a:endParaRPr>
          </a:p>
        </p:txBody>
      </p:sp>
      <p:sp>
        <p:nvSpPr>
          <p:cNvPr id="13" name="Rectangle 12">
            <a:extLst>
              <a:ext uri="{FF2B5EF4-FFF2-40B4-BE49-F238E27FC236}">
                <a16:creationId xmlns:a16="http://schemas.microsoft.com/office/drawing/2014/main" id="{2A245588-5B62-48DC-8253-88413ADDC54F}"/>
              </a:ext>
            </a:extLst>
          </p:cNvPr>
          <p:cNvSpPr/>
          <p:nvPr/>
        </p:nvSpPr>
        <p:spPr>
          <a:xfrm>
            <a:off x="-55984" y="-59098"/>
            <a:ext cx="12303967" cy="152726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456589" y="398480"/>
            <a:ext cx="12005390" cy="769441"/>
          </a:xfrm>
          <a:prstGeom prst="rect">
            <a:avLst/>
          </a:prstGeom>
          <a:noFill/>
        </p:spPr>
        <p:txBody>
          <a:bodyPr wrap="square" rtlCol="0">
            <a:spAutoFit/>
          </a:bodyPr>
          <a:lstStyle/>
          <a:p>
            <a:r>
              <a:rPr lang="sv-SE" sz="4400" b="1" dirty="0">
                <a:solidFill>
                  <a:schemeClr val="bg1"/>
                </a:solidFill>
                <a:latin typeface="Gisha" panose="020B0502040204020203" pitchFamily="34" charset="-79"/>
                <a:cs typeface="Gisha" panose="020B0502040204020203" pitchFamily="34" charset="-79"/>
              </a:rPr>
              <a:t>Förberedelser  inför utbytesåret</a:t>
            </a:r>
          </a:p>
        </p:txBody>
      </p:sp>
      <p:sp>
        <p:nvSpPr>
          <p:cNvPr id="6" name="textruta 5">
            <a:extLst>
              <a:ext uri="{FF2B5EF4-FFF2-40B4-BE49-F238E27FC236}">
                <a16:creationId xmlns:a16="http://schemas.microsoft.com/office/drawing/2014/main" id="{7D9A143F-264C-4B9F-80FB-466B4CD7C2F7}"/>
              </a:ext>
            </a:extLst>
          </p:cNvPr>
          <p:cNvSpPr txBox="1"/>
          <p:nvPr/>
        </p:nvSpPr>
        <p:spPr>
          <a:xfrm>
            <a:off x="456589" y="2638979"/>
            <a:ext cx="4900094" cy="3088794"/>
          </a:xfrm>
          <a:prstGeom prst="rect">
            <a:avLst/>
          </a:prstGeom>
          <a:noFill/>
        </p:spPr>
        <p:txBody>
          <a:bodyPr wrap="square" rtlCol="0">
            <a:spAutoFit/>
          </a:bodyPr>
          <a:lstStyle/>
          <a:p>
            <a:pPr marL="457200" indent="-457200">
              <a:lnSpc>
                <a:spcPct val="107000"/>
              </a:lnSpc>
              <a:spcAft>
                <a:spcPts val="800"/>
              </a:spcAft>
              <a:buFont typeface="+mj-lt"/>
              <a:buAutoNum type="arabicPeriod"/>
            </a:pPr>
            <a:r>
              <a:rPr lang="sv-SE" sz="2400" dirty="0">
                <a:effectLst/>
                <a:latin typeface="Gisha" panose="020B0502040204020203" pitchFamily="34" charset="-79"/>
                <a:ea typeface="Calibri" panose="020F0502020204030204" pitchFamily="34" charset="0"/>
                <a:cs typeface="Gisha" panose="020B0502040204020203" pitchFamily="34" charset="-79"/>
              </a:rPr>
              <a:t>Sverigekunskap: Förbered en presentation</a:t>
            </a:r>
          </a:p>
          <a:p>
            <a:pPr marL="457200" indent="-457200">
              <a:lnSpc>
                <a:spcPct val="107000"/>
              </a:lnSpc>
              <a:spcAft>
                <a:spcPts val="800"/>
              </a:spcAft>
              <a:buFont typeface="+mj-lt"/>
              <a:buAutoNum type="arabicPeriod"/>
            </a:pPr>
            <a:r>
              <a:rPr lang="sv-SE" sz="2400" dirty="0">
                <a:effectLst/>
                <a:latin typeface="Gisha" panose="020B0502040204020203" pitchFamily="34" charset="-79"/>
                <a:ea typeface="Calibri" panose="020F0502020204030204" pitchFamily="34" charset="0"/>
                <a:cs typeface="Gisha" panose="020B0502040204020203" pitchFamily="34" charset="-79"/>
              </a:rPr>
              <a:t>Läs på om värdlandet</a:t>
            </a:r>
          </a:p>
          <a:p>
            <a:pPr marL="457200" indent="-457200">
              <a:lnSpc>
                <a:spcPct val="107000"/>
              </a:lnSpc>
              <a:spcAft>
                <a:spcPts val="800"/>
              </a:spcAft>
              <a:buFont typeface="+mj-lt"/>
              <a:buAutoNum type="arabicPeriod"/>
            </a:pPr>
            <a:r>
              <a:rPr lang="sv-SE" sz="2400" dirty="0">
                <a:effectLst/>
                <a:latin typeface="Gisha" panose="020B0502040204020203" pitchFamily="34" charset="-79"/>
                <a:ea typeface="Calibri" panose="020F0502020204030204" pitchFamily="34" charset="0"/>
                <a:cs typeface="Gisha" panose="020B0502040204020203" pitchFamily="34" charset="-79"/>
              </a:rPr>
              <a:t>Fixa tackkort, gåvor och pins</a:t>
            </a:r>
          </a:p>
          <a:p>
            <a:pPr marL="457200" indent="-457200">
              <a:buFont typeface="+mj-lt"/>
              <a:buAutoNum type="arabicPeriod"/>
            </a:pPr>
            <a:r>
              <a:rPr lang="sv-SE" sz="2400" dirty="0">
                <a:latin typeface="Gisha" panose="020B0502040204020203" pitchFamily="34" charset="-79"/>
                <a:cs typeface="Gisha" panose="020B0502040204020203" pitchFamily="34" charset="-79"/>
              </a:rPr>
              <a:t>Ta ev. reda på vilka kläder som kan vara  lämpliga att packa med</a:t>
            </a:r>
          </a:p>
        </p:txBody>
      </p:sp>
      <p:sp>
        <p:nvSpPr>
          <p:cNvPr id="9" name="Stjärna: 7 punkter 8">
            <a:extLst>
              <a:ext uri="{FF2B5EF4-FFF2-40B4-BE49-F238E27FC236}">
                <a16:creationId xmlns:a16="http://schemas.microsoft.com/office/drawing/2014/main" id="{D1BD331F-BC65-4CE0-ADBE-AD52981A5213}"/>
              </a:ext>
            </a:extLst>
          </p:cNvPr>
          <p:cNvSpPr/>
          <p:nvPr/>
        </p:nvSpPr>
        <p:spPr>
          <a:xfrm rot="449076">
            <a:off x="9376379" y="1960620"/>
            <a:ext cx="2083426" cy="1910536"/>
          </a:xfrm>
          <a:prstGeom prst="star7">
            <a:avLst/>
          </a:prstGeom>
          <a:solidFill>
            <a:srgbClr val="C1004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Råd och tips!</a:t>
            </a:r>
          </a:p>
        </p:txBody>
      </p:sp>
      <p:pic>
        <p:nvPicPr>
          <p:cNvPr id="14" name="Bildobjekt 13">
            <a:extLst>
              <a:ext uri="{FF2B5EF4-FFF2-40B4-BE49-F238E27FC236}">
                <a16:creationId xmlns:a16="http://schemas.microsoft.com/office/drawing/2014/main" id="{C5B8C33C-403D-40F6-9ACB-BE1988E8E8DD}"/>
              </a:ext>
            </a:extLst>
          </p:cNvPr>
          <p:cNvPicPr>
            <a:picLocks noChangeAspect="1"/>
          </p:cNvPicPr>
          <p:nvPr/>
        </p:nvPicPr>
        <p:blipFill>
          <a:blip r:embed="rId3"/>
          <a:stretch>
            <a:fillRect/>
          </a:stretch>
        </p:blipFill>
        <p:spPr>
          <a:xfrm rot="150674">
            <a:off x="6239335" y="2088176"/>
            <a:ext cx="2498156" cy="3821071"/>
          </a:xfrm>
          <a:prstGeom prst="rect">
            <a:avLst/>
          </a:prstGeom>
          <a:ln>
            <a:noFill/>
          </a:ln>
          <a:effectLst>
            <a:outerShdw blurRad="292100" dist="139700" dir="2700000" algn="tl" rotWithShape="0">
              <a:srgbClr val="333333">
                <a:alpha val="65000"/>
              </a:srgbClr>
            </a:outerShdw>
          </a:effectLst>
        </p:spPr>
      </p:pic>
      <p:pic>
        <p:nvPicPr>
          <p:cNvPr id="16" name="Bildobjekt 15">
            <a:extLst>
              <a:ext uri="{FF2B5EF4-FFF2-40B4-BE49-F238E27FC236}">
                <a16:creationId xmlns:a16="http://schemas.microsoft.com/office/drawing/2014/main" id="{DF3661DA-41EF-467E-A3E9-8B6DC0967946}"/>
              </a:ext>
            </a:extLst>
          </p:cNvPr>
          <p:cNvPicPr>
            <a:picLocks noChangeAspect="1"/>
          </p:cNvPicPr>
          <p:nvPr/>
        </p:nvPicPr>
        <p:blipFill>
          <a:blip r:embed="rId4"/>
          <a:stretch>
            <a:fillRect/>
          </a:stretch>
        </p:blipFill>
        <p:spPr>
          <a:xfrm rot="21406901">
            <a:off x="9449372" y="4162972"/>
            <a:ext cx="1937441" cy="150199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354E04B-EA60-4C4D-B49C-1F172477A642}"/>
              </a:ext>
            </a:extLst>
          </p:cNvPr>
          <p:cNvPicPr>
            <a:picLocks noChangeAspect="1"/>
          </p:cNvPicPr>
          <p:nvPr/>
        </p:nvPicPr>
        <p:blipFill>
          <a:blip r:embed="rId5"/>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367743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3664D333-3881-4D6A-9DDC-D02CBB0F3E7F}"/>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ctangle 8">
            <a:extLst>
              <a:ext uri="{FF2B5EF4-FFF2-40B4-BE49-F238E27FC236}">
                <a16:creationId xmlns:a16="http://schemas.microsoft.com/office/drawing/2014/main" id="{D57CC7D7-5569-4ED6-8B23-53BDCB8360F0}"/>
              </a:ext>
            </a:extLst>
          </p:cNvPr>
          <p:cNvSpPr/>
          <p:nvPr/>
        </p:nvSpPr>
        <p:spPr>
          <a:xfrm>
            <a:off x="-105103" y="-46922"/>
            <a:ext cx="12297103" cy="1389796"/>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ruta 1">
            <a:extLst>
              <a:ext uri="{FF2B5EF4-FFF2-40B4-BE49-F238E27FC236}">
                <a16:creationId xmlns:a16="http://schemas.microsoft.com/office/drawing/2014/main" id="{C0004215-E609-4EB1-B23F-A5FE2099E243}"/>
              </a:ext>
            </a:extLst>
          </p:cNvPr>
          <p:cNvSpPr txBox="1"/>
          <p:nvPr/>
        </p:nvSpPr>
        <p:spPr>
          <a:xfrm>
            <a:off x="422537" y="244857"/>
            <a:ext cx="11444210" cy="769441"/>
          </a:xfrm>
          <a:prstGeom prst="rect">
            <a:avLst/>
          </a:prstGeom>
          <a:noFill/>
        </p:spPr>
        <p:txBody>
          <a:bodyPr wrap="square" rtlCol="0">
            <a:spAutoFit/>
          </a:bodyPr>
          <a:lstStyle/>
          <a:p>
            <a:r>
              <a:rPr lang="sv-SE" sz="4400" b="1" dirty="0">
                <a:solidFill>
                  <a:schemeClr val="bg1"/>
                </a:solidFill>
                <a:latin typeface="Gisha" panose="020B0502040204020203" pitchFamily="34" charset="-79"/>
                <a:cs typeface="Gisha" panose="020B0502040204020203" pitchFamily="34" charset="-79"/>
              </a:rPr>
              <a:t>Så här fungerar Rotary Youth Exchange</a:t>
            </a:r>
          </a:p>
        </p:txBody>
      </p:sp>
      <p:sp>
        <p:nvSpPr>
          <p:cNvPr id="3" name="textruta 2">
            <a:extLst>
              <a:ext uri="{FF2B5EF4-FFF2-40B4-BE49-F238E27FC236}">
                <a16:creationId xmlns:a16="http://schemas.microsoft.com/office/drawing/2014/main" id="{3F4ACF59-69DB-4066-B8F7-15C1C05F98E6}"/>
              </a:ext>
            </a:extLst>
          </p:cNvPr>
          <p:cNvSpPr txBox="1"/>
          <p:nvPr/>
        </p:nvSpPr>
        <p:spPr>
          <a:xfrm>
            <a:off x="325252" y="4045653"/>
            <a:ext cx="2985507" cy="375552"/>
          </a:xfrm>
          <a:prstGeom prst="rect">
            <a:avLst/>
          </a:prstGeom>
          <a:solidFill>
            <a:srgbClr val="0C3C7C"/>
          </a:solidFill>
        </p:spPr>
        <p:txBody>
          <a:bodyPr wrap="square" rtlCol="0">
            <a:spAutoFit/>
          </a:bodyPr>
          <a:lstStyle/>
          <a:p>
            <a:pPr marL="457200">
              <a:lnSpc>
                <a:spcPct val="107000"/>
              </a:lnSpc>
              <a:spcAft>
                <a:spcPts val="800"/>
              </a:spcAft>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Värdklubb/Host club </a:t>
            </a:r>
          </a:p>
        </p:txBody>
      </p:sp>
      <p:sp>
        <p:nvSpPr>
          <p:cNvPr id="4" name="textruta 3">
            <a:extLst>
              <a:ext uri="{FF2B5EF4-FFF2-40B4-BE49-F238E27FC236}">
                <a16:creationId xmlns:a16="http://schemas.microsoft.com/office/drawing/2014/main" id="{589DFE7C-6523-4A5A-AC48-80239216FFCD}"/>
              </a:ext>
            </a:extLst>
          </p:cNvPr>
          <p:cNvSpPr txBox="1"/>
          <p:nvPr/>
        </p:nvSpPr>
        <p:spPr>
          <a:xfrm>
            <a:off x="3819890" y="4045653"/>
            <a:ext cx="3542924" cy="375552"/>
          </a:xfrm>
          <a:prstGeom prst="rect">
            <a:avLst/>
          </a:prstGeom>
          <a:solidFill>
            <a:srgbClr val="0C3C7C"/>
          </a:solidFill>
        </p:spPr>
        <p:txBody>
          <a:bodyPr wrap="square" rtlCol="0">
            <a:spAutoFit/>
          </a:bodyPr>
          <a:lstStyle/>
          <a:p>
            <a:pPr marL="457200">
              <a:lnSpc>
                <a:spcPct val="107000"/>
              </a:lnSpc>
              <a:spcAft>
                <a:spcPts val="800"/>
              </a:spcAft>
            </a:pP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B311F85B-76FC-4DCB-A33F-4617E0E5B23A}"/>
              </a:ext>
            </a:extLst>
          </p:cNvPr>
          <p:cNvSpPr txBox="1"/>
          <p:nvPr/>
        </p:nvSpPr>
        <p:spPr>
          <a:xfrm>
            <a:off x="3791845" y="4032953"/>
            <a:ext cx="3213981" cy="375552"/>
          </a:xfrm>
          <a:prstGeom prst="rect">
            <a:avLst/>
          </a:prstGeom>
          <a:noFill/>
        </p:spPr>
        <p:txBody>
          <a:bodyPr wrap="square" rtlCol="0">
            <a:spAutoFit/>
          </a:bodyPr>
          <a:lstStyle/>
          <a:p>
            <a:pPr marL="457200">
              <a:lnSpc>
                <a:spcPct val="107000"/>
              </a:lnSpc>
              <a:spcAft>
                <a:spcPts val="800"/>
              </a:spcAft>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Kontaktperson/Counsellor </a:t>
            </a:r>
          </a:p>
        </p:txBody>
      </p:sp>
      <p:sp>
        <p:nvSpPr>
          <p:cNvPr id="7" name="textruta 6">
            <a:extLst>
              <a:ext uri="{FF2B5EF4-FFF2-40B4-BE49-F238E27FC236}">
                <a16:creationId xmlns:a16="http://schemas.microsoft.com/office/drawing/2014/main" id="{207B8ADB-373B-4C53-A81E-95A59623B4A1}"/>
              </a:ext>
            </a:extLst>
          </p:cNvPr>
          <p:cNvSpPr txBox="1"/>
          <p:nvPr/>
        </p:nvSpPr>
        <p:spPr>
          <a:xfrm>
            <a:off x="7840503" y="4045653"/>
            <a:ext cx="3888787" cy="375552"/>
          </a:xfrm>
          <a:prstGeom prst="rect">
            <a:avLst/>
          </a:prstGeom>
          <a:solidFill>
            <a:srgbClr val="0C3C7C"/>
          </a:solidFill>
        </p:spPr>
        <p:txBody>
          <a:bodyPr wrap="square" rtlCol="0">
            <a:spAutoFit/>
          </a:bodyPr>
          <a:lstStyle/>
          <a:p>
            <a:endParaRPr lang="sv-SE" dirty="0"/>
          </a:p>
        </p:txBody>
      </p:sp>
      <p:sp>
        <p:nvSpPr>
          <p:cNvPr id="8" name="textruta 7">
            <a:extLst>
              <a:ext uri="{FF2B5EF4-FFF2-40B4-BE49-F238E27FC236}">
                <a16:creationId xmlns:a16="http://schemas.microsoft.com/office/drawing/2014/main" id="{6A3F31A9-41AD-4F07-A608-2A000A8DCB1C}"/>
              </a:ext>
            </a:extLst>
          </p:cNvPr>
          <p:cNvSpPr txBox="1"/>
          <p:nvPr/>
        </p:nvSpPr>
        <p:spPr>
          <a:xfrm>
            <a:off x="7871944" y="4045653"/>
            <a:ext cx="3994803" cy="369332"/>
          </a:xfrm>
          <a:prstGeom prst="rect">
            <a:avLst/>
          </a:prstGeom>
          <a:noFill/>
        </p:spPr>
        <p:txBody>
          <a:bodyPr wrap="square" rtlCol="0">
            <a:spAutoFit/>
          </a:bodyPr>
          <a:lstStyle/>
          <a:p>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Distriktsordförande/District Chair (DC)</a:t>
            </a:r>
          </a:p>
        </p:txBody>
      </p:sp>
      <p:sp>
        <p:nvSpPr>
          <p:cNvPr id="10" name="textruta 9">
            <a:extLst>
              <a:ext uri="{FF2B5EF4-FFF2-40B4-BE49-F238E27FC236}">
                <a16:creationId xmlns:a16="http://schemas.microsoft.com/office/drawing/2014/main" id="{AD2FC0CA-29AB-4CD6-87DB-E469E783B0D5}"/>
              </a:ext>
            </a:extLst>
          </p:cNvPr>
          <p:cNvSpPr txBox="1"/>
          <p:nvPr/>
        </p:nvSpPr>
        <p:spPr>
          <a:xfrm>
            <a:off x="-105103" y="2005339"/>
            <a:ext cx="3494638" cy="1475714"/>
          </a:xfrm>
          <a:prstGeom prst="rect">
            <a:avLst/>
          </a:prstGeom>
          <a:solidFill>
            <a:srgbClr val="E7E7E8"/>
          </a:solidFill>
        </p:spPr>
        <p:txBody>
          <a:bodyPr wrap="square" rtlCol="0">
            <a:spAutoFit/>
          </a:bodyPr>
          <a:lstStyle/>
          <a:p>
            <a:endParaRPr lang="sv-SE" dirty="0"/>
          </a:p>
        </p:txBody>
      </p:sp>
      <p:sp>
        <p:nvSpPr>
          <p:cNvPr id="11" name="textruta 10">
            <a:extLst>
              <a:ext uri="{FF2B5EF4-FFF2-40B4-BE49-F238E27FC236}">
                <a16:creationId xmlns:a16="http://schemas.microsoft.com/office/drawing/2014/main" id="{26075F52-A53F-4D4C-8226-93487EE7E391}"/>
              </a:ext>
            </a:extLst>
          </p:cNvPr>
          <p:cNvSpPr txBox="1"/>
          <p:nvPr/>
        </p:nvSpPr>
        <p:spPr>
          <a:xfrm>
            <a:off x="261733" y="2217883"/>
            <a:ext cx="2007557" cy="954107"/>
          </a:xfrm>
          <a:prstGeom prst="rect">
            <a:avLst/>
          </a:prstGeom>
          <a:noFill/>
        </p:spPr>
        <p:txBody>
          <a:bodyPr wrap="square" rtlCol="0">
            <a:spAutoFit/>
          </a:bodyPr>
          <a:lstStyle/>
          <a:p>
            <a:r>
              <a:rPr lang="sv-SE" sz="2800" b="1" dirty="0">
                <a:latin typeface="Gisha" panose="020B0502040204020203" pitchFamily="34" charset="-79"/>
                <a:cs typeface="Gisha" panose="020B0502040204020203" pitchFamily="34" charset="-79"/>
              </a:rPr>
              <a:t>Om du får </a:t>
            </a:r>
          </a:p>
          <a:p>
            <a:r>
              <a:rPr lang="sv-SE" sz="2800" b="1" dirty="0">
                <a:latin typeface="Gisha" panose="020B0502040204020203" pitchFamily="34" charset="-79"/>
                <a:cs typeface="Gisha" panose="020B0502040204020203" pitchFamily="34" charset="-79"/>
              </a:rPr>
              <a:t>problem..</a:t>
            </a:r>
          </a:p>
        </p:txBody>
      </p:sp>
      <p:pic>
        <p:nvPicPr>
          <p:cNvPr id="13" name="Bildobjekt 12">
            <a:extLst>
              <a:ext uri="{FF2B5EF4-FFF2-40B4-BE49-F238E27FC236}">
                <a16:creationId xmlns:a16="http://schemas.microsoft.com/office/drawing/2014/main" id="{A356535A-6FA4-49DA-AA3F-CC420EB45566}"/>
              </a:ext>
            </a:extLst>
          </p:cNvPr>
          <p:cNvPicPr>
            <a:picLocks noChangeAspect="1"/>
          </p:cNvPicPr>
          <p:nvPr/>
        </p:nvPicPr>
        <p:blipFill>
          <a:blip r:embed="rId3"/>
          <a:stretch>
            <a:fillRect/>
          </a:stretch>
        </p:blipFill>
        <p:spPr>
          <a:xfrm>
            <a:off x="2426840" y="2373574"/>
            <a:ext cx="656473" cy="652825"/>
          </a:xfrm>
          <a:prstGeom prst="rect">
            <a:avLst/>
          </a:prstGeom>
        </p:spPr>
      </p:pic>
      <p:sp>
        <p:nvSpPr>
          <p:cNvPr id="14" name="textruta 13">
            <a:extLst>
              <a:ext uri="{FF2B5EF4-FFF2-40B4-BE49-F238E27FC236}">
                <a16:creationId xmlns:a16="http://schemas.microsoft.com/office/drawing/2014/main" id="{836E1577-A9BD-44CC-BA19-F8D9FBB80707}"/>
              </a:ext>
            </a:extLst>
          </p:cNvPr>
          <p:cNvSpPr txBox="1"/>
          <p:nvPr/>
        </p:nvSpPr>
        <p:spPr>
          <a:xfrm>
            <a:off x="4146485" y="1962131"/>
            <a:ext cx="8055874" cy="1475715"/>
          </a:xfrm>
          <a:prstGeom prst="rect">
            <a:avLst/>
          </a:prstGeom>
          <a:solidFill>
            <a:srgbClr val="E7E7E8"/>
          </a:solidFill>
        </p:spPr>
        <p:txBody>
          <a:bodyPr wrap="square" rtlCol="0">
            <a:spAutoFit/>
          </a:bodyPr>
          <a:lstStyle/>
          <a:p>
            <a:pPr>
              <a:lnSpc>
                <a:spcPct val="107000"/>
              </a:lnSpc>
              <a:spcAft>
                <a:spcPts val="800"/>
              </a:spcAft>
            </a:pP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ruta 14">
            <a:extLst>
              <a:ext uri="{FF2B5EF4-FFF2-40B4-BE49-F238E27FC236}">
                <a16:creationId xmlns:a16="http://schemas.microsoft.com/office/drawing/2014/main" id="{B2054079-9964-4EBE-B7B7-5F180CA6C9D5}"/>
              </a:ext>
            </a:extLst>
          </p:cNvPr>
          <p:cNvSpPr txBox="1"/>
          <p:nvPr/>
        </p:nvSpPr>
        <p:spPr>
          <a:xfrm>
            <a:off x="4156844" y="2113256"/>
            <a:ext cx="8045515" cy="1336969"/>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sv-SE" sz="1600" dirty="0">
                <a:latin typeface="Gisha" panose="020B0502040204020203" pitchFamily="34" charset="-79"/>
                <a:ea typeface="Calibri" panose="020F0502020204030204" pitchFamily="34" charset="0"/>
                <a:cs typeface="Gisha" panose="020B0502040204020203" pitchFamily="34" charset="-79"/>
              </a:rPr>
              <a:t>Samtala</a:t>
            </a:r>
            <a:r>
              <a:rPr lang="sv-SE" sz="1600" dirty="0">
                <a:effectLst/>
                <a:latin typeface="Gisha" panose="020B0502040204020203" pitchFamily="34" charset="-79"/>
                <a:ea typeface="Calibri" panose="020F0502020204030204" pitchFamily="34" charset="0"/>
                <a:cs typeface="Gisha" panose="020B0502040204020203" pitchFamily="34" charset="-79"/>
              </a:rPr>
              <a:t> i första hand med din kontaktperson eller någon vuxen person du litar på</a:t>
            </a:r>
          </a:p>
          <a:p>
            <a:pPr marL="285750" indent="-285750">
              <a:lnSpc>
                <a:spcPct val="107000"/>
              </a:lnSpc>
              <a:spcAft>
                <a:spcPts val="800"/>
              </a:spcAft>
              <a:buFont typeface="Arial" panose="020B0604020202020204" pitchFamily="34" charset="0"/>
              <a:buChar char="•"/>
            </a:pPr>
            <a:r>
              <a:rPr lang="sv-SE" sz="1600" dirty="0">
                <a:effectLst/>
                <a:latin typeface="Gisha" panose="020B0502040204020203" pitchFamily="34" charset="-79"/>
                <a:ea typeface="Calibri" panose="020F0502020204030204" pitchFamily="34" charset="0"/>
                <a:cs typeface="Gisha" panose="020B0502040204020203" pitchFamily="34" charset="-79"/>
              </a:rPr>
              <a:t>I andra hand, kontakta distriktsordföranden (DC RYE) i Sverige</a:t>
            </a:r>
          </a:p>
          <a:p>
            <a:pPr marL="285750" indent="-285750">
              <a:lnSpc>
                <a:spcPct val="107000"/>
              </a:lnSpc>
              <a:spcAft>
                <a:spcPts val="800"/>
              </a:spcAft>
              <a:buFont typeface="Arial" panose="020B0604020202020204" pitchFamily="34" charset="0"/>
              <a:buChar char="•"/>
            </a:pPr>
            <a:r>
              <a:rPr lang="sv-SE" sz="1600" b="1" dirty="0">
                <a:solidFill>
                  <a:srgbClr val="C00000"/>
                </a:solidFill>
                <a:effectLst/>
                <a:latin typeface="Gisha" panose="020B0502040204020203" pitchFamily="34" charset="-79"/>
                <a:ea typeface="Calibri" panose="020F0502020204030204" pitchFamily="34" charset="0"/>
                <a:cs typeface="Gisha" panose="020B0502040204020203" pitchFamily="34" charset="-79"/>
              </a:rPr>
              <a:t>Dina föräldrar uppmanas att inte ta direktkontakt med personer i utbyteslandet</a:t>
            </a:r>
            <a:endParaRPr lang="sv-SE" sz="1800" b="1" dirty="0">
              <a:solidFill>
                <a:srgbClr val="C00000"/>
              </a:solidFill>
              <a:effectLst/>
              <a:latin typeface="Gisha" panose="020B0502040204020203" pitchFamily="34" charset="-79"/>
              <a:ea typeface="Calibri" panose="020F0502020204030204" pitchFamily="34" charset="0"/>
              <a:cs typeface="Gisha" panose="020B0502040204020203" pitchFamily="34" charset="-79"/>
            </a:endParaRPr>
          </a:p>
        </p:txBody>
      </p:sp>
      <p:sp>
        <p:nvSpPr>
          <p:cNvPr id="12" name="textruta 11">
            <a:extLst>
              <a:ext uri="{FF2B5EF4-FFF2-40B4-BE49-F238E27FC236}">
                <a16:creationId xmlns:a16="http://schemas.microsoft.com/office/drawing/2014/main" id="{3101DF6D-2775-4A50-8FD0-F74C56194F4A}"/>
              </a:ext>
            </a:extLst>
          </p:cNvPr>
          <p:cNvSpPr txBox="1"/>
          <p:nvPr/>
        </p:nvSpPr>
        <p:spPr>
          <a:xfrm>
            <a:off x="2141840" y="4957597"/>
            <a:ext cx="7585394" cy="545823"/>
          </a:xfrm>
          <a:prstGeom prst="rect">
            <a:avLst/>
          </a:prstGeom>
          <a:solidFill>
            <a:srgbClr val="E7E7E8"/>
          </a:solidFill>
        </p:spPr>
        <p:txBody>
          <a:bodyPr wrap="square" rtlCol="0">
            <a:spAutoFit/>
          </a:bodyPr>
          <a:lstStyle/>
          <a:p>
            <a:endParaRPr lang="sv-SE" dirty="0"/>
          </a:p>
        </p:txBody>
      </p:sp>
      <p:sp>
        <p:nvSpPr>
          <p:cNvPr id="16" name="textruta 15">
            <a:extLst>
              <a:ext uri="{FF2B5EF4-FFF2-40B4-BE49-F238E27FC236}">
                <a16:creationId xmlns:a16="http://schemas.microsoft.com/office/drawing/2014/main" id="{59B2ED11-EE54-4CAA-87A9-DF7DF22F4169}"/>
              </a:ext>
            </a:extLst>
          </p:cNvPr>
          <p:cNvSpPr txBox="1"/>
          <p:nvPr/>
        </p:nvSpPr>
        <p:spPr>
          <a:xfrm>
            <a:off x="2199502" y="5069372"/>
            <a:ext cx="7261739" cy="338554"/>
          </a:xfrm>
          <a:prstGeom prst="rect">
            <a:avLst/>
          </a:prstGeom>
          <a:noFill/>
        </p:spPr>
        <p:txBody>
          <a:bodyPr wrap="square" rtlCol="0">
            <a:spAutoFit/>
          </a:bodyPr>
          <a:lstStyle/>
          <a:p>
            <a:r>
              <a:rPr lang="sv-SE" sz="1600" b="1" dirty="0">
                <a:solidFill>
                  <a:srgbClr val="C10042"/>
                </a:solidFill>
                <a:latin typeface="Gisha" panose="020B0502040204020203" pitchFamily="34" charset="-79"/>
                <a:cs typeface="Gisha" panose="020B0502040204020203" pitchFamily="34" charset="-79"/>
              </a:rPr>
              <a:t>OBS! Kom ihåg kvartalsrapporten till distriktsordföranden (DC) i Sverige!</a:t>
            </a:r>
          </a:p>
        </p:txBody>
      </p:sp>
      <p:sp>
        <p:nvSpPr>
          <p:cNvPr id="17" name="Right Triangle 16">
            <a:extLst>
              <a:ext uri="{FF2B5EF4-FFF2-40B4-BE49-F238E27FC236}">
                <a16:creationId xmlns:a16="http://schemas.microsoft.com/office/drawing/2014/main" id="{89C84512-EA92-47D6-808D-2F5D19DFC5B9}"/>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9" name="Picture 18">
            <a:extLst>
              <a:ext uri="{FF2B5EF4-FFF2-40B4-BE49-F238E27FC236}">
                <a16:creationId xmlns:a16="http://schemas.microsoft.com/office/drawing/2014/main" id="{BC60187C-5810-48A5-AEE2-72906C99D7E1}"/>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356918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34" name="Right Triangle 33">
            <a:extLst>
              <a:ext uri="{FF2B5EF4-FFF2-40B4-BE49-F238E27FC236}">
                <a16:creationId xmlns:a16="http://schemas.microsoft.com/office/drawing/2014/main" id="{8284C79D-2363-4D14-99DA-AB9B6B85EC7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ight Triangle 32">
            <a:extLst>
              <a:ext uri="{FF2B5EF4-FFF2-40B4-BE49-F238E27FC236}">
                <a16:creationId xmlns:a16="http://schemas.microsoft.com/office/drawing/2014/main" id="{DC1308C4-0B39-483C-BB22-878091C94567}"/>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ctangle 14">
            <a:extLst>
              <a:ext uri="{FF2B5EF4-FFF2-40B4-BE49-F238E27FC236}">
                <a16:creationId xmlns:a16="http://schemas.microsoft.com/office/drawing/2014/main" id="{C3C82EE5-8C53-4F27-91E4-61C98D992C28}"/>
              </a:ext>
            </a:extLst>
          </p:cNvPr>
          <p:cNvSpPr/>
          <p:nvPr/>
        </p:nvSpPr>
        <p:spPr>
          <a:xfrm>
            <a:off x="5996204" y="1639355"/>
            <a:ext cx="5816638" cy="819150"/>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894E20B7-FEA8-4E8C-A346-868495294CAE}"/>
              </a:ext>
            </a:extLst>
          </p:cNvPr>
          <p:cNvSpPr/>
          <p:nvPr/>
        </p:nvSpPr>
        <p:spPr>
          <a:xfrm>
            <a:off x="379158" y="1640271"/>
            <a:ext cx="5232556" cy="819150"/>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2A245588-5B62-48DC-8253-88413ADDC54F}"/>
              </a:ext>
            </a:extLst>
          </p:cNvPr>
          <p:cNvSpPr/>
          <p:nvPr/>
        </p:nvSpPr>
        <p:spPr>
          <a:xfrm>
            <a:off x="1" y="-7594"/>
            <a:ext cx="12192000" cy="1175491"/>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379158" y="238344"/>
            <a:ext cx="10625173" cy="769441"/>
          </a:xfrm>
          <a:prstGeom prst="rect">
            <a:avLst/>
          </a:prstGeom>
          <a:noFill/>
        </p:spPr>
        <p:txBody>
          <a:bodyPr wrap="square" rtlCol="0">
            <a:spAutoFit/>
          </a:bodyPr>
          <a:lstStyle/>
          <a:p>
            <a:r>
              <a:rPr lang="sv-SE" sz="4400" b="1" dirty="0">
                <a:solidFill>
                  <a:schemeClr val="bg1"/>
                </a:solidFill>
                <a:latin typeface="Gisha" panose="020B0502040204020203" pitchFamily="34" charset="-79"/>
                <a:cs typeface="Gisha" panose="020B0502040204020203" pitchFamily="34" charset="-79"/>
              </a:rPr>
              <a:t>Hemlängtan. En </a:t>
            </a:r>
            <a:r>
              <a:rPr lang="sv-SE" sz="4400" b="1" dirty="0">
                <a:solidFill>
                  <a:srgbClr val="C10042"/>
                </a:solidFill>
                <a:latin typeface="Gisha" panose="020B0502040204020203" pitchFamily="34" charset="-79"/>
                <a:cs typeface="Gisha" panose="020B0502040204020203" pitchFamily="34" charset="-79"/>
              </a:rPr>
              <a:t>fas</a:t>
            </a:r>
            <a:r>
              <a:rPr lang="sv-SE" sz="4400" b="1" dirty="0">
                <a:solidFill>
                  <a:srgbClr val="C00000"/>
                </a:solidFill>
                <a:latin typeface="Gisha" panose="020B0502040204020203" pitchFamily="34" charset="-79"/>
                <a:cs typeface="Gisha" panose="020B0502040204020203" pitchFamily="34" charset="-79"/>
              </a:rPr>
              <a:t> </a:t>
            </a:r>
            <a:r>
              <a:rPr lang="sv-SE" sz="4400" b="1" dirty="0">
                <a:solidFill>
                  <a:schemeClr val="bg1"/>
                </a:solidFill>
                <a:latin typeface="Gisha" panose="020B0502040204020203" pitchFamily="34" charset="-79"/>
                <a:cs typeface="Gisha" panose="020B0502040204020203" pitchFamily="34" charset="-79"/>
              </a:rPr>
              <a:t>att ta sig igenom. </a:t>
            </a:r>
            <a:endParaRPr lang="sv-SE" sz="4400" b="1" i="1" dirty="0">
              <a:solidFill>
                <a:schemeClr val="bg1"/>
              </a:solidFill>
              <a:latin typeface="Gisha" panose="020B0502040204020203" pitchFamily="34" charset="-79"/>
              <a:cs typeface="Gisha" panose="020B0502040204020203" pitchFamily="34" charset="-79"/>
            </a:endParaRPr>
          </a:p>
        </p:txBody>
      </p:sp>
      <p:sp>
        <p:nvSpPr>
          <p:cNvPr id="11" name="textruta 10">
            <a:extLst>
              <a:ext uri="{FF2B5EF4-FFF2-40B4-BE49-F238E27FC236}">
                <a16:creationId xmlns:a16="http://schemas.microsoft.com/office/drawing/2014/main" id="{C2AB7DCC-4BD2-4952-B08E-6EDE042E6C73}"/>
              </a:ext>
            </a:extLst>
          </p:cNvPr>
          <p:cNvSpPr txBox="1"/>
          <p:nvPr/>
        </p:nvSpPr>
        <p:spPr>
          <a:xfrm>
            <a:off x="509878" y="1844819"/>
            <a:ext cx="2835365" cy="465833"/>
          </a:xfrm>
          <a:prstGeom prst="rect">
            <a:avLst/>
          </a:prstGeom>
          <a:noFill/>
        </p:spPr>
        <p:txBody>
          <a:bodyPr wrap="square" rtlCol="0">
            <a:spAutoFit/>
          </a:bodyPr>
          <a:lstStyle/>
          <a:p>
            <a:pPr>
              <a:lnSpc>
                <a:spcPct val="107000"/>
              </a:lnSpc>
              <a:spcAft>
                <a:spcPts val="800"/>
              </a:spcAft>
            </a:pPr>
            <a:r>
              <a:rPr lang="sv-SE" sz="2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Tips på ”</a:t>
            </a:r>
            <a:r>
              <a:rPr lang="sv-SE" sz="2400" b="1" i="1" dirty="0">
                <a:solidFill>
                  <a:schemeClr val="bg1"/>
                </a:solidFill>
                <a:effectLst/>
                <a:latin typeface="Gisha" panose="020B0502040204020203" pitchFamily="34" charset="-79"/>
                <a:ea typeface="Calibri" panose="020F0502020204030204" pitchFamily="34" charset="0"/>
                <a:cs typeface="Gisha" panose="020B0502040204020203" pitchFamily="34" charset="-79"/>
              </a:rPr>
              <a:t>to do’s </a:t>
            </a:r>
            <a:r>
              <a:rPr lang="sv-SE" sz="2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a:t>
            </a:r>
          </a:p>
        </p:txBody>
      </p:sp>
      <p:sp>
        <p:nvSpPr>
          <p:cNvPr id="12" name="textruta 11">
            <a:extLst>
              <a:ext uri="{FF2B5EF4-FFF2-40B4-BE49-F238E27FC236}">
                <a16:creationId xmlns:a16="http://schemas.microsoft.com/office/drawing/2014/main" id="{A4596CD5-3BD5-4DFD-9D6C-331C6BBB81A2}"/>
              </a:ext>
            </a:extLst>
          </p:cNvPr>
          <p:cNvSpPr txBox="1"/>
          <p:nvPr/>
        </p:nvSpPr>
        <p:spPr>
          <a:xfrm>
            <a:off x="6096000" y="1808141"/>
            <a:ext cx="4743304" cy="465833"/>
          </a:xfrm>
          <a:prstGeom prst="rect">
            <a:avLst/>
          </a:prstGeom>
          <a:noFill/>
        </p:spPr>
        <p:txBody>
          <a:bodyPr wrap="square" rtlCol="0">
            <a:spAutoFit/>
          </a:bodyPr>
          <a:lstStyle/>
          <a:p>
            <a:pPr>
              <a:lnSpc>
                <a:spcPct val="107000"/>
              </a:lnSpc>
              <a:spcAft>
                <a:spcPts val="800"/>
              </a:spcAft>
            </a:pPr>
            <a:r>
              <a:rPr lang="sv-SE" sz="2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Att tänka på:</a:t>
            </a:r>
            <a:r>
              <a:rPr lang="sv-SE" sz="2400" b="1" i="1" dirty="0">
                <a:solidFill>
                  <a:schemeClr val="bg1"/>
                </a:solidFill>
                <a:latin typeface="Gisha" panose="020B0502040204020203" pitchFamily="34" charset="-79"/>
                <a:ea typeface="Calibri" panose="020F0502020204030204" pitchFamily="34" charset="0"/>
                <a:cs typeface="Gisha" panose="020B0502040204020203" pitchFamily="34" charset="-79"/>
              </a:rPr>
              <a:t> The </a:t>
            </a:r>
            <a:r>
              <a:rPr lang="sv-SE" sz="2400" b="1" i="1" dirty="0">
                <a:solidFill>
                  <a:schemeClr val="bg1"/>
                </a:solidFill>
                <a:effectLst/>
                <a:latin typeface="Gisha" panose="020B0502040204020203" pitchFamily="34" charset="-79"/>
                <a:ea typeface="Calibri" panose="020F0502020204030204" pitchFamily="34" charset="0"/>
                <a:cs typeface="Gisha" panose="020B0502040204020203" pitchFamily="34" charset="-79"/>
              </a:rPr>
              <a:t>not to do’s..</a:t>
            </a:r>
            <a:r>
              <a:rPr lang="sv-SE" sz="2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a:t>
            </a:r>
          </a:p>
        </p:txBody>
      </p:sp>
      <p:sp>
        <p:nvSpPr>
          <p:cNvPr id="17" name="textruta 16">
            <a:extLst>
              <a:ext uri="{FF2B5EF4-FFF2-40B4-BE49-F238E27FC236}">
                <a16:creationId xmlns:a16="http://schemas.microsoft.com/office/drawing/2014/main" id="{13BA8DB8-369E-4EA5-B48A-52C332F83ED4}"/>
              </a:ext>
            </a:extLst>
          </p:cNvPr>
          <p:cNvSpPr txBox="1"/>
          <p:nvPr/>
        </p:nvSpPr>
        <p:spPr>
          <a:xfrm>
            <a:off x="11084463" y="1853711"/>
            <a:ext cx="554438" cy="369332"/>
          </a:xfrm>
          <a:prstGeom prst="rect">
            <a:avLst/>
          </a:prstGeom>
          <a:noFill/>
        </p:spPr>
        <p:txBody>
          <a:bodyPr wrap="square">
            <a:spAutoFit/>
          </a:bodyPr>
          <a:lstStyle/>
          <a:p>
            <a:r>
              <a:rPr lang="sv-SE" dirty="0"/>
              <a:t>😢</a:t>
            </a:r>
          </a:p>
        </p:txBody>
      </p:sp>
      <p:sp>
        <p:nvSpPr>
          <p:cNvPr id="19" name="textruta 18">
            <a:extLst>
              <a:ext uri="{FF2B5EF4-FFF2-40B4-BE49-F238E27FC236}">
                <a16:creationId xmlns:a16="http://schemas.microsoft.com/office/drawing/2014/main" id="{06A9ABE9-CF1F-40AE-B729-840076BFF384}"/>
              </a:ext>
            </a:extLst>
          </p:cNvPr>
          <p:cNvSpPr txBox="1"/>
          <p:nvPr/>
        </p:nvSpPr>
        <p:spPr>
          <a:xfrm>
            <a:off x="3345245" y="1885245"/>
            <a:ext cx="491034" cy="369332"/>
          </a:xfrm>
          <a:prstGeom prst="rect">
            <a:avLst/>
          </a:prstGeom>
          <a:noFill/>
        </p:spPr>
        <p:txBody>
          <a:bodyPr wrap="square">
            <a:spAutoFit/>
          </a:bodyPr>
          <a:lstStyle/>
          <a:p>
            <a:r>
              <a:rPr lang="sv-SE" dirty="0"/>
              <a:t>😃</a:t>
            </a:r>
          </a:p>
        </p:txBody>
      </p:sp>
      <p:sp>
        <p:nvSpPr>
          <p:cNvPr id="29" name="Rectangle 28">
            <a:extLst>
              <a:ext uri="{FF2B5EF4-FFF2-40B4-BE49-F238E27FC236}">
                <a16:creationId xmlns:a16="http://schemas.microsoft.com/office/drawing/2014/main" id="{7799DA56-F32B-4B2B-BB91-DBDCC808D0B0}"/>
              </a:ext>
            </a:extLst>
          </p:cNvPr>
          <p:cNvSpPr/>
          <p:nvPr/>
        </p:nvSpPr>
        <p:spPr>
          <a:xfrm>
            <a:off x="379158" y="2802799"/>
            <a:ext cx="5233375" cy="3682084"/>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30" name="TextBox 29">
            <a:extLst>
              <a:ext uri="{FF2B5EF4-FFF2-40B4-BE49-F238E27FC236}">
                <a16:creationId xmlns:a16="http://schemas.microsoft.com/office/drawing/2014/main" id="{824C6C39-F913-4300-95AC-186190D314C2}"/>
              </a:ext>
            </a:extLst>
          </p:cNvPr>
          <p:cNvSpPr txBox="1"/>
          <p:nvPr/>
        </p:nvSpPr>
        <p:spPr>
          <a:xfrm>
            <a:off x="573206" y="3045038"/>
            <a:ext cx="4829110" cy="2862322"/>
          </a:xfrm>
          <a:prstGeom prst="rect">
            <a:avLst/>
          </a:prstGeom>
          <a:noFill/>
        </p:spPr>
        <p:txBody>
          <a:bodyPr wrap="square" rtlCol="0">
            <a:spAutoFit/>
          </a:bodyPr>
          <a:lstStyle/>
          <a:p>
            <a:pPr marL="285750" indent="-285750">
              <a:buFont typeface="Arial" panose="020B0604020202020204" pitchFamily="34" charset="0"/>
              <a:buChar char="•"/>
            </a:pPr>
            <a:r>
              <a:rPr lang="sv-SE" b="1" dirty="0">
                <a:solidFill>
                  <a:srgbClr val="C10042"/>
                </a:solidFill>
                <a:latin typeface="Gisha" panose="020B0502040204020203" pitchFamily="34" charset="-79"/>
                <a:cs typeface="Gisha" panose="020B0502040204020203" pitchFamily="34" charset="-79"/>
              </a:rPr>
              <a:t>Var nyfiken!</a:t>
            </a:r>
          </a:p>
          <a:p>
            <a:pPr marL="285750" indent="-285750">
              <a:buFont typeface="Arial" panose="020B0604020202020204" pitchFamily="34" charset="0"/>
              <a:buChar char="•"/>
            </a:pPr>
            <a:endParaRPr lang="sv-SE" dirty="0">
              <a:solidFill>
                <a:srgbClr val="C00000"/>
              </a:solidFill>
              <a:latin typeface="Gisha" panose="020B0502040204020203" pitchFamily="34" charset="-79"/>
              <a:cs typeface="Gisha" panose="020B0502040204020203" pitchFamily="34" charset="-79"/>
            </a:endParaRPr>
          </a:p>
          <a:p>
            <a:pPr marL="285750" indent="-285750">
              <a:buFont typeface="Arial" panose="020B0604020202020204" pitchFamily="34" charset="0"/>
              <a:buChar char="•"/>
            </a:pPr>
            <a:r>
              <a:rPr lang="sv-SE" b="1" dirty="0">
                <a:solidFill>
                  <a:srgbClr val="C10042"/>
                </a:solidFill>
                <a:latin typeface="Gisha" panose="020B0502040204020203" pitchFamily="34" charset="-79"/>
                <a:cs typeface="Gisha" panose="020B0502040204020203" pitchFamily="34" charset="-79"/>
              </a:rPr>
              <a:t>Engagera dig!</a:t>
            </a:r>
            <a:r>
              <a:rPr lang="sv-SE" b="1" dirty="0">
                <a:latin typeface="Gisha" panose="020B0502040204020203" pitchFamily="34" charset="-79"/>
                <a:cs typeface="Gisha" panose="020B0502040204020203" pitchFamily="34" charset="-79"/>
              </a:rPr>
              <a:t> </a:t>
            </a:r>
            <a:r>
              <a:rPr lang="sv-SE" dirty="0">
                <a:latin typeface="Gisha" panose="020B0502040204020203" pitchFamily="34" charset="-79"/>
                <a:cs typeface="Gisha" panose="020B0502040204020203" pitchFamily="34" charset="-79"/>
              </a:rPr>
              <a:t>Ta del av aktiviteter inom och utom skolan!</a:t>
            </a:r>
          </a:p>
          <a:p>
            <a:pPr marL="285750" indent="-285750">
              <a:buFont typeface="Arial" panose="020B0604020202020204" pitchFamily="34" charset="0"/>
              <a:buChar char="•"/>
            </a:pPr>
            <a:endParaRPr lang="sv-SE" dirty="0">
              <a:latin typeface="Gisha" panose="020B0502040204020203" pitchFamily="34" charset="-79"/>
              <a:cs typeface="Gisha" panose="020B0502040204020203" pitchFamily="34" charset="-79"/>
            </a:endParaRPr>
          </a:p>
          <a:p>
            <a:pPr marL="285750" indent="-285750">
              <a:buFont typeface="Arial" panose="020B0604020202020204" pitchFamily="34" charset="0"/>
              <a:buChar char="•"/>
            </a:pPr>
            <a:r>
              <a:rPr lang="sv-SE" b="1" dirty="0">
                <a:solidFill>
                  <a:srgbClr val="C10042"/>
                </a:solidFill>
                <a:latin typeface="Gisha" panose="020B0502040204020203" pitchFamily="34" charset="-79"/>
                <a:cs typeface="Gisha" panose="020B0502040204020203" pitchFamily="34" charset="-79"/>
              </a:rPr>
              <a:t>Skriv dagbok. </a:t>
            </a:r>
            <a:r>
              <a:rPr lang="sv-SE" dirty="0">
                <a:latin typeface="Gisha" panose="020B0502040204020203" pitchFamily="34" charset="-79"/>
                <a:cs typeface="Gisha" panose="020B0502040204020203" pitchFamily="34" charset="-79"/>
              </a:rPr>
              <a:t>Spännande att läsa i framtiden – Vad kände eller vad upplevde jag?</a:t>
            </a:r>
          </a:p>
          <a:p>
            <a:pPr marL="285750" indent="-285750">
              <a:buFont typeface="Arial" panose="020B0604020202020204" pitchFamily="34" charset="0"/>
              <a:buChar char="•"/>
            </a:pPr>
            <a:endParaRPr lang="sv-SE" dirty="0">
              <a:latin typeface="Gisha" panose="020B0502040204020203" pitchFamily="34" charset="-79"/>
              <a:cs typeface="Gisha" panose="020B0502040204020203" pitchFamily="34" charset="-79"/>
            </a:endParaRPr>
          </a:p>
          <a:p>
            <a:pPr marL="285750" indent="-285750">
              <a:buFont typeface="Arial" panose="020B0604020202020204" pitchFamily="34" charset="0"/>
              <a:buChar char="•"/>
            </a:pPr>
            <a:r>
              <a:rPr lang="sv-SE" b="1" dirty="0">
                <a:solidFill>
                  <a:srgbClr val="C10042"/>
                </a:solidFill>
                <a:latin typeface="Gisha" panose="020B0502040204020203" pitchFamily="34" charset="-79"/>
                <a:cs typeface="Gisha" panose="020B0502040204020203" pitchFamily="34" charset="-79"/>
              </a:rPr>
              <a:t>Inställning är allt! </a:t>
            </a:r>
            <a:r>
              <a:rPr lang="sv-SE" dirty="0">
                <a:latin typeface="Gisha" panose="020B0502040204020203" pitchFamily="34" charset="-79"/>
                <a:cs typeface="Gisha" panose="020B0502040204020203" pitchFamily="34" charset="-79"/>
              </a:rPr>
              <a:t>Tänka positivt</a:t>
            </a:r>
            <a:endParaRPr lang="sv-SE" sz="2000" dirty="0">
              <a:latin typeface="Gisha" panose="020B0502040204020203" pitchFamily="34" charset="-79"/>
              <a:cs typeface="Gisha" panose="020B0502040204020203" pitchFamily="34" charset="-79"/>
            </a:endParaRPr>
          </a:p>
        </p:txBody>
      </p:sp>
      <p:sp>
        <p:nvSpPr>
          <p:cNvPr id="31" name="Rectangle 30">
            <a:extLst>
              <a:ext uri="{FF2B5EF4-FFF2-40B4-BE49-F238E27FC236}">
                <a16:creationId xmlns:a16="http://schemas.microsoft.com/office/drawing/2014/main" id="{8CA04177-54BD-471F-A015-DC7274168D04}"/>
              </a:ext>
            </a:extLst>
          </p:cNvPr>
          <p:cNvSpPr/>
          <p:nvPr/>
        </p:nvSpPr>
        <p:spPr>
          <a:xfrm>
            <a:off x="5996204" y="2802799"/>
            <a:ext cx="5816638" cy="3682083"/>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32" name="TextBox 31">
            <a:extLst>
              <a:ext uri="{FF2B5EF4-FFF2-40B4-BE49-F238E27FC236}">
                <a16:creationId xmlns:a16="http://schemas.microsoft.com/office/drawing/2014/main" id="{E60DC8A1-864E-44D1-8526-6E470B51EC6D}"/>
              </a:ext>
            </a:extLst>
          </p:cNvPr>
          <p:cNvSpPr txBox="1"/>
          <p:nvPr/>
        </p:nvSpPr>
        <p:spPr>
          <a:xfrm>
            <a:off x="6180087" y="3045038"/>
            <a:ext cx="5549458" cy="3231654"/>
          </a:xfrm>
          <a:prstGeom prst="rect">
            <a:avLst/>
          </a:prstGeom>
          <a:noFill/>
        </p:spPr>
        <p:txBody>
          <a:bodyPr wrap="square" rtlCol="0">
            <a:spAutoFit/>
          </a:bodyPr>
          <a:lstStyle/>
          <a:p>
            <a:pPr marL="285750" indent="-285750">
              <a:buFont typeface="Arial" panose="020B0604020202020204" pitchFamily="34" charset="0"/>
              <a:buChar char="•"/>
            </a:pPr>
            <a:r>
              <a:rPr lang="sv-SE" b="1" dirty="0">
                <a:solidFill>
                  <a:srgbClr val="C10042"/>
                </a:solidFill>
                <a:latin typeface="Gisha" panose="020B0502040204020203" pitchFamily="34" charset="-79"/>
                <a:cs typeface="Gisha" panose="020B0502040204020203" pitchFamily="34" charset="-79"/>
              </a:rPr>
              <a:t>Isolera sig. </a:t>
            </a:r>
            <a:r>
              <a:rPr lang="sv-SE" dirty="0">
                <a:latin typeface="Gisha" panose="020B0502040204020203" pitchFamily="34" charset="-79"/>
                <a:cs typeface="Gisha" panose="020B0502040204020203" pitchFamily="34" charset="-79"/>
              </a:rPr>
              <a:t>Exempel, stänga in sig på sitt rum och tycka synd om sig själv</a:t>
            </a:r>
          </a:p>
          <a:p>
            <a:pPr marL="285750" indent="-285750">
              <a:buFont typeface="Arial" panose="020B0604020202020204" pitchFamily="34" charset="0"/>
              <a:buChar char="•"/>
            </a:pPr>
            <a:endParaRPr lang="sv-SE" dirty="0">
              <a:solidFill>
                <a:srgbClr val="C00000"/>
              </a:solidFill>
              <a:latin typeface="Gisha" panose="020B0502040204020203" pitchFamily="34" charset="-79"/>
              <a:cs typeface="Gisha" panose="020B0502040204020203" pitchFamily="34" charset="-79"/>
            </a:endParaRPr>
          </a:p>
          <a:p>
            <a:pPr marL="285750" indent="-285750">
              <a:buFont typeface="Arial" panose="020B0604020202020204" pitchFamily="34" charset="0"/>
              <a:buChar char="•"/>
            </a:pPr>
            <a:r>
              <a:rPr lang="sv-SE" b="1" dirty="0">
                <a:solidFill>
                  <a:srgbClr val="C10042"/>
                </a:solidFill>
                <a:latin typeface="Gisha" panose="020B0502040204020203" pitchFamily="34" charset="-79"/>
                <a:cs typeface="Gisha" panose="020B0502040204020203" pitchFamily="34" charset="-79"/>
              </a:rPr>
              <a:t>Var här och nu, där du är, i världen.</a:t>
            </a:r>
            <a:r>
              <a:rPr lang="sv-SE" dirty="0">
                <a:solidFill>
                  <a:srgbClr val="C10042"/>
                </a:solidFill>
                <a:latin typeface="Gisha" panose="020B0502040204020203" pitchFamily="34" charset="-79"/>
                <a:cs typeface="Gisha" panose="020B0502040204020203" pitchFamily="34" charset="-79"/>
              </a:rPr>
              <a:t> </a:t>
            </a:r>
            <a:r>
              <a:rPr lang="sv-SE" i="1" dirty="0">
                <a:latin typeface="Gisha" panose="020B0502040204020203" pitchFamily="34" charset="-79"/>
                <a:cs typeface="Gisha" panose="020B0502040204020203" pitchFamily="34" charset="-79"/>
              </a:rPr>
              <a:t>Familj och vänner i Sverige är viktiga. Du är viktig, där du är!</a:t>
            </a:r>
          </a:p>
          <a:p>
            <a:endParaRPr lang="sv-SE" dirty="0">
              <a:latin typeface="Gisha" panose="020B0502040204020203" pitchFamily="34" charset="-79"/>
              <a:cs typeface="Gisha" panose="020B0502040204020203" pitchFamily="34" charset="-79"/>
            </a:endParaRPr>
          </a:p>
          <a:p>
            <a:pPr marL="285750" indent="-285750">
              <a:buFont typeface="Arial" panose="020B0604020202020204" pitchFamily="34" charset="0"/>
              <a:buChar char="•"/>
            </a:pPr>
            <a:r>
              <a:rPr lang="sv-SE" dirty="0">
                <a:latin typeface="Gisha" panose="020B0502040204020203" pitchFamily="34" charset="-79"/>
                <a:cs typeface="Gisha" panose="020B0502040204020203" pitchFamily="34" charset="-79"/>
              </a:rPr>
              <a:t>Ibland </a:t>
            </a:r>
            <a:r>
              <a:rPr lang="sv-SE" b="1" dirty="0">
                <a:solidFill>
                  <a:srgbClr val="C10042"/>
                </a:solidFill>
                <a:latin typeface="Gisha" panose="020B0502040204020203" pitchFamily="34" charset="-79"/>
                <a:cs typeface="Gisha" panose="020B0502040204020203" pitchFamily="34" charset="-79"/>
              </a:rPr>
              <a:t>är livet surt, som citroner. </a:t>
            </a:r>
            <a:r>
              <a:rPr lang="sv-SE" dirty="0">
                <a:latin typeface="Gisha" panose="020B0502040204020203" pitchFamily="34" charset="-79"/>
                <a:cs typeface="Gisha" panose="020B0502040204020203" pitchFamily="34" charset="-79"/>
              </a:rPr>
              <a:t>Du, väljer: Gör du citronsaft eller äter du citronen som den är?</a:t>
            </a:r>
          </a:p>
          <a:p>
            <a:pPr marL="285750" indent="-285750">
              <a:buFont typeface="Arial" panose="020B0604020202020204" pitchFamily="34" charset="0"/>
              <a:buChar char="•"/>
            </a:pPr>
            <a:endParaRPr lang="sv-SE" dirty="0">
              <a:latin typeface="Gisha" panose="020B0502040204020203" pitchFamily="34" charset="-79"/>
              <a:cs typeface="Gisha" panose="020B0502040204020203" pitchFamily="34" charset="-79"/>
            </a:endParaRPr>
          </a:p>
          <a:p>
            <a:pPr marL="285750" indent="-285750">
              <a:buFont typeface="Arial" panose="020B0604020202020204" pitchFamily="34" charset="0"/>
              <a:buChar char="•"/>
            </a:pPr>
            <a:r>
              <a:rPr lang="sv-SE" dirty="0">
                <a:latin typeface="Gisha" panose="020B0502040204020203" pitchFamily="34" charset="-79"/>
                <a:cs typeface="Gisha" panose="020B0502040204020203" pitchFamily="34" charset="-79"/>
              </a:rPr>
              <a:t>Be att få åka hem</a:t>
            </a:r>
          </a:p>
          <a:p>
            <a:pPr marL="285750" indent="-285750">
              <a:buFont typeface="Arial" panose="020B0604020202020204" pitchFamily="34" charset="0"/>
              <a:buChar char="•"/>
            </a:pPr>
            <a:endParaRPr lang="sv-SE" sz="2400" dirty="0"/>
          </a:p>
        </p:txBody>
      </p:sp>
    </p:spTree>
    <p:extLst>
      <p:ext uri="{BB962C8B-B14F-4D97-AF65-F5344CB8AC3E}">
        <p14:creationId xmlns:p14="http://schemas.microsoft.com/office/powerpoint/2010/main" val="335805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43901F77-3D63-4095-9116-AA7C8EB490B7}"/>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ight Triangle 9">
            <a:extLst>
              <a:ext uri="{FF2B5EF4-FFF2-40B4-BE49-F238E27FC236}">
                <a16:creationId xmlns:a16="http://schemas.microsoft.com/office/drawing/2014/main" id="{F23BD5D2-21BE-4E2C-9D38-80AA729FABCB}"/>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ctangle 6">
            <a:extLst>
              <a:ext uri="{FF2B5EF4-FFF2-40B4-BE49-F238E27FC236}">
                <a16:creationId xmlns:a16="http://schemas.microsoft.com/office/drawing/2014/main" id="{B9147FA1-C6E3-4311-995F-04132146A0C8}"/>
              </a:ext>
            </a:extLst>
          </p:cNvPr>
          <p:cNvSpPr/>
          <p:nvPr/>
        </p:nvSpPr>
        <p:spPr>
          <a:xfrm>
            <a:off x="882382" y="1741714"/>
            <a:ext cx="5665563" cy="4324541"/>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A245588-5B62-48DC-8253-88413ADDC54F}"/>
              </a:ext>
            </a:extLst>
          </p:cNvPr>
          <p:cNvSpPr/>
          <p:nvPr/>
        </p:nvSpPr>
        <p:spPr>
          <a:xfrm>
            <a:off x="1" y="-7594"/>
            <a:ext cx="12192000" cy="134693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411354" y="328964"/>
            <a:ext cx="12005390" cy="769441"/>
          </a:xfrm>
          <a:prstGeom prst="rect">
            <a:avLst/>
          </a:prstGeom>
          <a:noFill/>
        </p:spPr>
        <p:txBody>
          <a:bodyPr wrap="square" rtlCol="0">
            <a:spAutoFit/>
          </a:bodyPr>
          <a:lstStyle/>
          <a:p>
            <a:r>
              <a:rPr lang="sv-SE" sz="4400" b="1" dirty="0">
                <a:solidFill>
                  <a:schemeClr val="bg1"/>
                </a:solidFill>
                <a:latin typeface="Gisha" panose="020B0502040204020203" pitchFamily="34" charset="-79"/>
                <a:cs typeface="Gisha" panose="020B0502040204020203" pitchFamily="34" charset="-79"/>
              </a:rPr>
              <a:t>Stadier under utbytesåret</a:t>
            </a:r>
          </a:p>
        </p:txBody>
      </p:sp>
      <p:sp>
        <p:nvSpPr>
          <p:cNvPr id="9" name="textruta 8">
            <a:extLst>
              <a:ext uri="{FF2B5EF4-FFF2-40B4-BE49-F238E27FC236}">
                <a16:creationId xmlns:a16="http://schemas.microsoft.com/office/drawing/2014/main" id="{F583B72D-286C-420F-9E18-C9C991FF8101}"/>
              </a:ext>
            </a:extLst>
          </p:cNvPr>
          <p:cNvSpPr txBox="1"/>
          <p:nvPr/>
        </p:nvSpPr>
        <p:spPr>
          <a:xfrm>
            <a:off x="1503420" y="2105503"/>
            <a:ext cx="4254904" cy="3354893"/>
          </a:xfrm>
          <a:prstGeom prst="rect">
            <a:avLst/>
          </a:prstGeom>
          <a:noFill/>
        </p:spPr>
        <p:txBody>
          <a:bodyPr wrap="square" rtlCol="0">
            <a:spAutoFit/>
          </a:bodyPr>
          <a:lstStyle/>
          <a:p>
            <a:pPr marL="342900" lvl="0" indent="-342900">
              <a:lnSpc>
                <a:spcPct val="150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Smekmånad</a:t>
            </a:r>
          </a:p>
          <a:p>
            <a:pPr marL="342900" lvl="0" indent="-342900">
              <a:lnSpc>
                <a:spcPct val="150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Kulturtrötthet</a:t>
            </a:r>
          </a:p>
          <a:p>
            <a:pPr marL="342900" lvl="0" indent="-342900">
              <a:lnSpc>
                <a:spcPct val="150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Normalisering</a:t>
            </a:r>
          </a:p>
          <a:p>
            <a:pPr marL="342900" lvl="0" indent="-342900">
              <a:lnSpc>
                <a:spcPct val="150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Dolda problem</a:t>
            </a:r>
          </a:p>
          <a:p>
            <a:pPr marL="342900" lvl="0" indent="-342900">
              <a:lnSpc>
                <a:spcPct val="150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Förståelse och hemkänsla</a:t>
            </a:r>
          </a:p>
          <a:p>
            <a:pPr marL="342900" lvl="0" indent="-342900">
              <a:lnSpc>
                <a:spcPct val="150000"/>
              </a:lnSpc>
              <a:spcAft>
                <a:spcPts val="800"/>
              </a:spcAft>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Hemresa</a:t>
            </a:r>
          </a:p>
        </p:txBody>
      </p:sp>
      <p:pic>
        <p:nvPicPr>
          <p:cNvPr id="18" name="Bildobjekt 17">
            <a:extLst>
              <a:ext uri="{FF2B5EF4-FFF2-40B4-BE49-F238E27FC236}">
                <a16:creationId xmlns:a16="http://schemas.microsoft.com/office/drawing/2014/main" id="{E7B285F7-28DD-4CD1-B14A-8E35F86EDC26}"/>
              </a:ext>
            </a:extLst>
          </p:cNvPr>
          <p:cNvPicPr>
            <a:picLocks noChangeAspect="1"/>
          </p:cNvPicPr>
          <p:nvPr/>
        </p:nvPicPr>
        <p:blipFill>
          <a:blip r:embed="rId3"/>
          <a:stretch>
            <a:fillRect/>
          </a:stretch>
        </p:blipFill>
        <p:spPr>
          <a:xfrm rot="165687">
            <a:off x="7104993" y="1837853"/>
            <a:ext cx="4099035" cy="4482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289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21189F6-6B9D-4D74-9E67-188E6139EF99}"/>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ight Triangle 9">
            <a:extLst>
              <a:ext uri="{FF2B5EF4-FFF2-40B4-BE49-F238E27FC236}">
                <a16:creationId xmlns:a16="http://schemas.microsoft.com/office/drawing/2014/main" id="{EA876F82-D787-4E01-8727-D5C14098F454}"/>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ctangle 8">
            <a:extLst>
              <a:ext uri="{FF2B5EF4-FFF2-40B4-BE49-F238E27FC236}">
                <a16:creationId xmlns:a16="http://schemas.microsoft.com/office/drawing/2014/main" id="{D57CC7D7-5569-4ED6-8B23-53BDCB8360F0}"/>
              </a:ext>
            </a:extLst>
          </p:cNvPr>
          <p:cNvSpPr/>
          <p:nvPr/>
        </p:nvSpPr>
        <p:spPr>
          <a:xfrm>
            <a:off x="357348" y="1629119"/>
            <a:ext cx="11311055" cy="4324541"/>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ruta 5">
            <a:extLst>
              <a:ext uri="{FF2B5EF4-FFF2-40B4-BE49-F238E27FC236}">
                <a16:creationId xmlns:a16="http://schemas.microsoft.com/office/drawing/2014/main" id="{9A5BA735-2AE7-405B-BDD6-D915F65EE9A8}"/>
              </a:ext>
            </a:extLst>
          </p:cNvPr>
          <p:cNvSpPr txBox="1"/>
          <p:nvPr/>
        </p:nvSpPr>
        <p:spPr>
          <a:xfrm>
            <a:off x="440466" y="1673316"/>
            <a:ext cx="11144817" cy="4011483"/>
          </a:xfrm>
          <a:prstGeom prst="rect">
            <a:avLst/>
          </a:prstGeom>
          <a:noFill/>
        </p:spPr>
        <p:txBody>
          <a:bodyPr wrap="square">
            <a:spAutoFit/>
          </a:bodyPr>
          <a:lstStyle/>
          <a:p>
            <a:pPr>
              <a:lnSpc>
                <a:spcPct val="150000"/>
              </a:lnSpc>
              <a:spcAft>
                <a:spcPts val="800"/>
              </a:spcAft>
            </a:pPr>
            <a:r>
              <a:rPr lang="sv-SE" sz="2400" dirty="0">
                <a:effectLst/>
                <a:latin typeface="Gisha" panose="020B0502040204020203" pitchFamily="34" charset="-79"/>
                <a:ea typeface="Calibri" panose="020F0502020204030204" pitchFamily="34" charset="0"/>
                <a:cs typeface="Gisha" panose="020B0502040204020203" pitchFamily="34" charset="-79"/>
              </a:rPr>
              <a:t>Tänk igenom vad det innebär att helt plötsligt befinna sig på en plats där du inte känner en enda människa. Försök också att föreställa dig hur det är hur det är att bo långt ute på landet utan allmänna kommunikationer, att behöva be någon om skjuts varje gång du ska någonstans, att kanske behöva åka längre än vad du är van vid för att komma till skolan. Helt enkelt att det mesta kan kännas helt tvärtemot än vad du är van vid hemifrån. </a:t>
            </a:r>
          </a:p>
          <a:p>
            <a:pPr>
              <a:lnSpc>
                <a:spcPct val="150000"/>
              </a:lnSpc>
              <a:spcAft>
                <a:spcPts val="800"/>
              </a:spcAft>
            </a:pPr>
            <a:r>
              <a:rPr lang="sv-SE" sz="2400" b="1" dirty="0">
                <a:effectLst/>
                <a:latin typeface="Gisha" panose="020B0502040204020203" pitchFamily="34" charset="-79"/>
                <a:ea typeface="Calibri" panose="020F0502020204030204" pitchFamily="34" charset="0"/>
                <a:cs typeface="Gisha" panose="020B0502040204020203" pitchFamily="34" charset="-79"/>
              </a:rPr>
              <a:t>Hur tänker du kring en sån situation? Vad gör du om det uppstår problem?</a:t>
            </a:r>
          </a:p>
        </p:txBody>
      </p:sp>
      <p:sp>
        <p:nvSpPr>
          <p:cNvPr id="7" name="Rectangle 6">
            <a:extLst>
              <a:ext uri="{FF2B5EF4-FFF2-40B4-BE49-F238E27FC236}">
                <a16:creationId xmlns:a16="http://schemas.microsoft.com/office/drawing/2014/main" id="{35668661-3400-44C8-897A-48869CA54949}"/>
              </a:ext>
            </a:extLst>
          </p:cNvPr>
          <p:cNvSpPr/>
          <p:nvPr/>
        </p:nvSpPr>
        <p:spPr>
          <a:xfrm>
            <a:off x="-1" y="232256"/>
            <a:ext cx="3936586" cy="1194537"/>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218DE99-85C2-422E-9CA7-3043D3BADBF9}"/>
              </a:ext>
            </a:extLst>
          </p:cNvPr>
          <p:cNvSpPr txBox="1"/>
          <p:nvPr/>
        </p:nvSpPr>
        <p:spPr>
          <a:xfrm>
            <a:off x="181533" y="565477"/>
            <a:ext cx="3573518" cy="528093"/>
          </a:xfrm>
          <a:prstGeom prst="rect">
            <a:avLst/>
          </a:prstGeom>
          <a:noFill/>
        </p:spPr>
        <p:txBody>
          <a:bodyPr wrap="square">
            <a:spAutoFit/>
          </a:bodyPr>
          <a:lstStyle/>
          <a:p>
            <a:pPr>
              <a:lnSpc>
                <a:spcPct val="107000"/>
              </a:lnSpc>
              <a:spcAft>
                <a:spcPts val="800"/>
              </a:spcAft>
            </a:pPr>
            <a:r>
              <a:rPr lang="sv-SE" sz="28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Diskussionsfråga 3</a:t>
            </a:r>
          </a:p>
        </p:txBody>
      </p:sp>
    </p:spTree>
    <p:extLst>
      <p:ext uri="{BB962C8B-B14F-4D97-AF65-F5344CB8AC3E}">
        <p14:creationId xmlns:p14="http://schemas.microsoft.com/office/powerpoint/2010/main" val="341364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8632F4F-F516-4818-96C7-D015CDCFBEE3}"/>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ight Triangle 9">
            <a:extLst>
              <a:ext uri="{FF2B5EF4-FFF2-40B4-BE49-F238E27FC236}">
                <a16:creationId xmlns:a16="http://schemas.microsoft.com/office/drawing/2014/main" id="{40F9AB4E-16A5-46BD-BFFB-138389C72667}"/>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ctangle 8">
            <a:extLst>
              <a:ext uri="{FF2B5EF4-FFF2-40B4-BE49-F238E27FC236}">
                <a16:creationId xmlns:a16="http://schemas.microsoft.com/office/drawing/2014/main" id="{512F8484-A828-44DC-B6F9-9A7085744ACB}"/>
              </a:ext>
            </a:extLst>
          </p:cNvPr>
          <p:cNvSpPr/>
          <p:nvPr/>
        </p:nvSpPr>
        <p:spPr>
          <a:xfrm>
            <a:off x="945928" y="2048941"/>
            <a:ext cx="9249103" cy="4324541"/>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A245588-5B62-48DC-8253-88413ADDC54F}"/>
              </a:ext>
            </a:extLst>
          </p:cNvPr>
          <p:cNvSpPr/>
          <p:nvPr/>
        </p:nvSpPr>
        <p:spPr>
          <a:xfrm>
            <a:off x="1" y="-7594"/>
            <a:ext cx="12192000" cy="1458022"/>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357352" y="498709"/>
            <a:ext cx="6184151" cy="769441"/>
          </a:xfrm>
          <a:prstGeom prst="rect">
            <a:avLst/>
          </a:prstGeom>
          <a:noFill/>
        </p:spPr>
        <p:txBody>
          <a:bodyPr wrap="square" rtlCol="0">
            <a:spAutoFit/>
          </a:bodyPr>
          <a:lstStyle/>
          <a:p>
            <a:r>
              <a:rPr lang="sv-SE" sz="4400" b="1" dirty="0">
                <a:solidFill>
                  <a:schemeClr val="bg1"/>
                </a:solidFill>
                <a:latin typeface="Gisha" panose="020B0502040204020203" pitchFamily="34" charset="-79"/>
                <a:cs typeface="Gisha" panose="020B0502040204020203" pitchFamily="34" charset="-79"/>
              </a:rPr>
              <a:t>Avbrutet utbytesår</a:t>
            </a:r>
          </a:p>
        </p:txBody>
      </p:sp>
      <p:sp>
        <p:nvSpPr>
          <p:cNvPr id="3" name="textruta 2">
            <a:extLst>
              <a:ext uri="{FF2B5EF4-FFF2-40B4-BE49-F238E27FC236}">
                <a16:creationId xmlns:a16="http://schemas.microsoft.com/office/drawing/2014/main" id="{BFCE9732-6042-4EFF-87F3-AED16155914B}"/>
              </a:ext>
            </a:extLst>
          </p:cNvPr>
          <p:cNvSpPr txBox="1"/>
          <p:nvPr/>
        </p:nvSpPr>
        <p:spPr>
          <a:xfrm>
            <a:off x="1322527" y="2450160"/>
            <a:ext cx="7596465" cy="3627211"/>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Anpassningssvårigheter </a:t>
            </a:r>
          </a:p>
          <a:p>
            <a:pPr marL="342900" lvl="0" indent="-342900">
              <a:lnSpc>
                <a:spcPct val="107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Svår hemlängtan</a:t>
            </a:r>
          </a:p>
          <a:p>
            <a:pPr marL="342900" lvl="0" indent="-342900">
              <a:lnSpc>
                <a:spcPct val="107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Attitydproblem</a:t>
            </a:r>
          </a:p>
          <a:p>
            <a:pPr marL="342900" lvl="0" indent="-342900">
              <a:lnSpc>
                <a:spcPct val="107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Berusning</a:t>
            </a:r>
          </a:p>
          <a:p>
            <a:pPr marL="342900" lvl="0" indent="-342900">
              <a:lnSpc>
                <a:spcPct val="107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Användande av droger</a:t>
            </a:r>
          </a:p>
          <a:p>
            <a:pPr marL="342900" lvl="0" indent="-342900">
              <a:lnSpc>
                <a:spcPct val="107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Stöld</a:t>
            </a:r>
          </a:p>
          <a:p>
            <a:pPr marL="342900" lvl="0" indent="-342900">
              <a:lnSpc>
                <a:spcPct val="107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Dåliga studieresultat/skolk/ointresse av skolarbetet</a:t>
            </a:r>
          </a:p>
          <a:p>
            <a:pPr marL="342900" lvl="0" indent="-342900">
              <a:lnSpc>
                <a:spcPct val="107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Brott mot uppställda regler och bestämmelser</a:t>
            </a:r>
          </a:p>
          <a:p>
            <a:pPr marL="342900" lvl="0" indent="-342900">
              <a:lnSpc>
                <a:spcPct val="107000"/>
              </a:lnSpc>
              <a:spcAft>
                <a:spcPts val="800"/>
              </a:spcAft>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Allvarlig sjukdom</a:t>
            </a:r>
          </a:p>
        </p:txBody>
      </p:sp>
      <p:pic>
        <p:nvPicPr>
          <p:cNvPr id="6" name="Bildobjekt 5">
            <a:extLst>
              <a:ext uri="{FF2B5EF4-FFF2-40B4-BE49-F238E27FC236}">
                <a16:creationId xmlns:a16="http://schemas.microsoft.com/office/drawing/2014/main" id="{747E9BE1-C2C6-4FDD-A3A3-92149510D677}"/>
              </a:ext>
            </a:extLst>
          </p:cNvPr>
          <p:cNvPicPr>
            <a:picLocks noChangeAspect="1"/>
          </p:cNvPicPr>
          <p:nvPr/>
        </p:nvPicPr>
        <p:blipFill>
          <a:blip r:embed="rId3"/>
          <a:stretch>
            <a:fillRect/>
          </a:stretch>
        </p:blipFill>
        <p:spPr>
          <a:xfrm>
            <a:off x="6309933" y="1595799"/>
            <a:ext cx="4948423" cy="302021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CECAA8C-99F4-496A-A0FC-763266187FF3}"/>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2836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196D5BFB-8ADD-47C6-AA31-4077847EBED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ctangle 8">
            <a:extLst>
              <a:ext uri="{FF2B5EF4-FFF2-40B4-BE49-F238E27FC236}">
                <a16:creationId xmlns:a16="http://schemas.microsoft.com/office/drawing/2014/main" id="{D57CC7D7-5569-4ED6-8B23-53BDCB8360F0}"/>
              </a:ext>
            </a:extLst>
          </p:cNvPr>
          <p:cNvSpPr/>
          <p:nvPr/>
        </p:nvSpPr>
        <p:spPr>
          <a:xfrm>
            <a:off x="0" y="777766"/>
            <a:ext cx="12192000" cy="438723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ruta 1">
            <a:extLst>
              <a:ext uri="{FF2B5EF4-FFF2-40B4-BE49-F238E27FC236}">
                <a16:creationId xmlns:a16="http://schemas.microsoft.com/office/drawing/2014/main" id="{918805C4-4AF4-44C0-B518-17DA9CF7A00A}"/>
              </a:ext>
            </a:extLst>
          </p:cNvPr>
          <p:cNvSpPr txBox="1"/>
          <p:nvPr/>
        </p:nvSpPr>
        <p:spPr>
          <a:xfrm>
            <a:off x="679010" y="1692998"/>
            <a:ext cx="6499556" cy="2585323"/>
          </a:xfrm>
          <a:prstGeom prst="rect">
            <a:avLst/>
          </a:prstGeom>
          <a:noFill/>
        </p:spPr>
        <p:txBody>
          <a:bodyPr wrap="square" rtlCol="0">
            <a:spAutoFit/>
          </a:bodyPr>
          <a:lstStyle/>
          <a:p>
            <a:br>
              <a:rPr lang="sv-SE" dirty="0"/>
            </a:br>
            <a:r>
              <a:rPr lang="sv-SE" sz="3600" b="1" dirty="0">
                <a:solidFill>
                  <a:schemeClr val="bg1"/>
                </a:solidFill>
                <a:latin typeface="Gisha" panose="020B0502040204020203" pitchFamily="34" charset="-79"/>
                <a:cs typeface="Gisha" panose="020B0502040204020203" pitchFamily="34" charset="-79"/>
              </a:rPr>
              <a:t>Besök av familj och vänner</a:t>
            </a:r>
            <a:br>
              <a:rPr lang="sv-SE" sz="3600" b="1" dirty="0">
                <a:solidFill>
                  <a:schemeClr val="bg1"/>
                </a:solidFill>
                <a:latin typeface="Gisha" panose="020B0502040204020203" pitchFamily="34" charset="-79"/>
                <a:cs typeface="Gisha" panose="020B0502040204020203" pitchFamily="34" charset="-79"/>
              </a:rPr>
            </a:br>
            <a:br>
              <a:rPr lang="sv-SE" sz="3600" b="1" dirty="0">
                <a:solidFill>
                  <a:schemeClr val="bg1"/>
                </a:solidFill>
                <a:latin typeface="Gisha" panose="020B0502040204020203" pitchFamily="34" charset="-79"/>
                <a:cs typeface="Gisha" panose="020B0502040204020203" pitchFamily="34" charset="-79"/>
              </a:rPr>
            </a:br>
            <a:r>
              <a:rPr lang="sv-SE" sz="3600" b="1" dirty="0">
                <a:solidFill>
                  <a:schemeClr val="bg1"/>
                </a:solidFill>
                <a:latin typeface="Gisha" panose="020B0502040204020203" pitchFamily="34" charset="-79"/>
                <a:cs typeface="Gisha" panose="020B0502040204020203" pitchFamily="34" charset="-79"/>
              </a:rPr>
              <a:t>Hemresan</a:t>
            </a:r>
          </a:p>
          <a:p>
            <a:endParaRPr lang="sv-SE" dirty="0"/>
          </a:p>
          <a:p>
            <a:endParaRPr lang="sv-SE" dirty="0"/>
          </a:p>
        </p:txBody>
      </p:sp>
      <p:pic>
        <p:nvPicPr>
          <p:cNvPr id="4" name="Bildobjekt 3">
            <a:extLst>
              <a:ext uri="{FF2B5EF4-FFF2-40B4-BE49-F238E27FC236}">
                <a16:creationId xmlns:a16="http://schemas.microsoft.com/office/drawing/2014/main" id="{6CB620F4-1AF2-44B1-9293-DA4C45D535E3}"/>
              </a:ext>
            </a:extLst>
          </p:cNvPr>
          <p:cNvPicPr>
            <a:picLocks noChangeAspect="1"/>
          </p:cNvPicPr>
          <p:nvPr/>
        </p:nvPicPr>
        <p:blipFill>
          <a:blip r:embed="rId3"/>
          <a:stretch>
            <a:fillRect/>
          </a:stretch>
        </p:blipFill>
        <p:spPr>
          <a:xfrm>
            <a:off x="7648378" y="1535477"/>
            <a:ext cx="3300413" cy="2900363"/>
          </a:xfrm>
          <a:prstGeom prst="rect">
            <a:avLst/>
          </a:prstGeom>
        </p:spPr>
      </p:pic>
      <p:sp>
        <p:nvSpPr>
          <p:cNvPr id="5" name="Right Triangle 4">
            <a:extLst>
              <a:ext uri="{FF2B5EF4-FFF2-40B4-BE49-F238E27FC236}">
                <a16:creationId xmlns:a16="http://schemas.microsoft.com/office/drawing/2014/main" id="{FF3FD5DB-F670-406D-BF13-A2A01147068E}"/>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07F537D3-01C7-43B4-9F8F-757C0192001E}"/>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298572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A966C728-E165-4545-AE75-8E1FF5D0EE50}"/>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ight Triangle 8">
            <a:extLst>
              <a:ext uri="{FF2B5EF4-FFF2-40B4-BE49-F238E27FC236}">
                <a16:creationId xmlns:a16="http://schemas.microsoft.com/office/drawing/2014/main" id="{29D69922-B549-467B-BACD-DF3727992ABB}"/>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ctangle 12">
            <a:extLst>
              <a:ext uri="{FF2B5EF4-FFF2-40B4-BE49-F238E27FC236}">
                <a16:creationId xmlns:a16="http://schemas.microsoft.com/office/drawing/2014/main" id="{2A245588-5B62-48DC-8253-88413ADDC54F}"/>
              </a:ext>
            </a:extLst>
          </p:cNvPr>
          <p:cNvSpPr/>
          <p:nvPr/>
        </p:nvSpPr>
        <p:spPr>
          <a:xfrm>
            <a:off x="1" y="-7594"/>
            <a:ext cx="12192000" cy="1553070"/>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ruta 5">
            <a:extLst>
              <a:ext uri="{FF2B5EF4-FFF2-40B4-BE49-F238E27FC236}">
                <a16:creationId xmlns:a16="http://schemas.microsoft.com/office/drawing/2014/main" id="{33D4AB28-E936-4ADC-9C0F-E749F4C08BC1}"/>
              </a:ext>
            </a:extLst>
          </p:cNvPr>
          <p:cNvSpPr txBox="1"/>
          <p:nvPr/>
        </p:nvSpPr>
        <p:spPr>
          <a:xfrm>
            <a:off x="452738" y="443363"/>
            <a:ext cx="4907538" cy="769441"/>
          </a:xfrm>
          <a:prstGeom prst="rect">
            <a:avLst/>
          </a:prstGeom>
          <a:noFill/>
        </p:spPr>
        <p:txBody>
          <a:bodyPr wrap="square" rtlCol="0">
            <a:spAutoFit/>
          </a:bodyPr>
          <a:lstStyle/>
          <a:p>
            <a:r>
              <a:rPr lang="sv-SE" sz="4400" b="1" dirty="0">
                <a:solidFill>
                  <a:schemeClr val="bg1"/>
                </a:solidFill>
                <a:latin typeface="Gisha" panose="020B0502040204020203" pitchFamily="34" charset="-79"/>
                <a:cs typeface="Gisha" panose="020B0502040204020203" pitchFamily="34" charset="-79"/>
              </a:rPr>
              <a:t>Efter utbytesåret </a:t>
            </a:r>
          </a:p>
        </p:txBody>
      </p:sp>
      <p:sp>
        <p:nvSpPr>
          <p:cNvPr id="2" name="textruta 1">
            <a:extLst>
              <a:ext uri="{FF2B5EF4-FFF2-40B4-BE49-F238E27FC236}">
                <a16:creationId xmlns:a16="http://schemas.microsoft.com/office/drawing/2014/main" id="{2C495FD8-8FE7-40FD-B128-EACB0E457E96}"/>
              </a:ext>
            </a:extLst>
          </p:cNvPr>
          <p:cNvSpPr txBox="1"/>
          <p:nvPr/>
        </p:nvSpPr>
        <p:spPr>
          <a:xfrm>
            <a:off x="576559" y="2081849"/>
            <a:ext cx="6181593" cy="4113025"/>
          </a:xfrm>
          <a:prstGeom prst="rect">
            <a:avLst/>
          </a:prstGeom>
          <a:solidFill>
            <a:srgbClr val="E7E7E8"/>
          </a:solidFill>
        </p:spPr>
        <p:txBody>
          <a:bodyPr wrap="square" rtlCol="0">
            <a:spAutoFit/>
          </a:bodyPr>
          <a:lstStyle/>
          <a:p>
            <a:pPr marL="342900" lvl="0" indent="-342900">
              <a:lnSpc>
                <a:spcPct val="107000"/>
              </a:lnSpc>
              <a:buFont typeface="Symbol" panose="05050102010706020507" pitchFamily="18" charset="2"/>
              <a:buChar char=""/>
            </a:pPr>
            <a:endParaRPr lang="sv-S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ruta 2">
            <a:extLst>
              <a:ext uri="{FF2B5EF4-FFF2-40B4-BE49-F238E27FC236}">
                <a16:creationId xmlns:a16="http://schemas.microsoft.com/office/drawing/2014/main" id="{BFCE9732-6042-4EFF-87F3-AED16155914B}"/>
              </a:ext>
            </a:extLst>
          </p:cNvPr>
          <p:cNvSpPr txBox="1"/>
          <p:nvPr/>
        </p:nvSpPr>
        <p:spPr>
          <a:xfrm>
            <a:off x="901521" y="2230522"/>
            <a:ext cx="5531667" cy="3662669"/>
          </a:xfrm>
          <a:prstGeom prst="rect">
            <a:avLst/>
          </a:prstGeom>
          <a:noFill/>
        </p:spPr>
        <p:txBody>
          <a:bodyPr wrap="square" rtlCol="0">
            <a:spAutoFit/>
          </a:bodyPr>
          <a:lstStyle/>
          <a:p>
            <a:pPr marL="342900" indent="-342900">
              <a:lnSpc>
                <a:spcPct val="150000"/>
              </a:lnSpc>
              <a:spcAft>
                <a:spcPts val="800"/>
              </a:spcAft>
              <a:buFont typeface="Arial" panose="020B0604020202020204" pitchFamily="34" charset="0"/>
              <a:buChar char="•"/>
            </a:pPr>
            <a:r>
              <a:rPr lang="sv-SE" sz="2400" dirty="0">
                <a:solidFill>
                  <a:srgbClr val="C10042"/>
                </a:solidFill>
                <a:effectLst/>
                <a:latin typeface="Gisha" panose="020B0502040204020203" pitchFamily="34" charset="-79"/>
                <a:ea typeface="Calibri" panose="020F0502020204030204" pitchFamily="34" charset="0"/>
                <a:cs typeface="Gisha" panose="020B0502040204020203" pitchFamily="34" charset="-79"/>
              </a:rPr>
              <a:t>Obligatorisk återvändarträff</a:t>
            </a:r>
          </a:p>
          <a:p>
            <a:pPr marL="342900" indent="-342900">
              <a:lnSpc>
                <a:spcPct val="150000"/>
              </a:lnSpc>
              <a:spcAft>
                <a:spcPts val="800"/>
              </a:spcAft>
              <a:buFont typeface="Arial" panose="020B0604020202020204" pitchFamily="34" charset="0"/>
              <a:buChar char="•"/>
            </a:pPr>
            <a:r>
              <a:rPr lang="sv-SE" sz="2400" dirty="0">
                <a:effectLst/>
                <a:latin typeface="Gisha" panose="020B0502040204020203" pitchFamily="34" charset="-79"/>
                <a:ea typeface="Calibri" panose="020F0502020204030204" pitchFamily="34" charset="0"/>
                <a:cs typeface="Gisha" panose="020B0502040204020203" pitchFamily="34" charset="-79"/>
              </a:rPr>
              <a:t>Besök din svenska sponsorklubb</a:t>
            </a:r>
          </a:p>
          <a:p>
            <a:pPr marL="342900" indent="-342900">
              <a:lnSpc>
                <a:spcPct val="150000"/>
              </a:lnSpc>
              <a:spcAft>
                <a:spcPts val="800"/>
              </a:spcAft>
              <a:buFont typeface="Arial" panose="020B0604020202020204" pitchFamily="34" charset="0"/>
              <a:buChar char="•"/>
            </a:pPr>
            <a:r>
              <a:rPr lang="sv-SE" sz="2400" dirty="0">
                <a:effectLst/>
                <a:latin typeface="Gisha" panose="020B0502040204020203" pitchFamily="34" charset="-79"/>
                <a:ea typeface="Calibri" panose="020F0502020204030204" pitchFamily="34" charset="0"/>
                <a:cs typeface="Gisha" panose="020B0502040204020203" pitchFamily="34" charset="-79"/>
              </a:rPr>
              <a:t>Undersök om Rotaract/Rotex, RYLA och/eller NGSE är något för dig</a:t>
            </a:r>
          </a:p>
          <a:p>
            <a:pPr marL="342900" indent="-342900">
              <a:lnSpc>
                <a:spcPct val="150000"/>
              </a:lnSpc>
              <a:buFont typeface="Arial" panose="020B0604020202020204" pitchFamily="34" charset="0"/>
              <a:buChar char="•"/>
            </a:pPr>
            <a:r>
              <a:rPr lang="sv-SE" sz="2400" dirty="0">
                <a:effectLst/>
                <a:latin typeface="Gisha" panose="020B0502040204020203" pitchFamily="34" charset="-79"/>
                <a:ea typeface="Calibri" panose="020F0502020204030204" pitchFamily="34" charset="0"/>
                <a:cs typeface="Gisha" panose="020B0502040204020203" pitchFamily="34" charset="-79"/>
              </a:rPr>
              <a:t>Bli ambassadör för Rotary </a:t>
            </a:r>
            <a:r>
              <a:rPr lang="sv-SE" sz="2400" dirty="0">
                <a:latin typeface="Gisha" panose="020B0502040204020203" pitchFamily="34" charset="-79"/>
                <a:ea typeface="Calibri" panose="020F0502020204030204" pitchFamily="34" charset="0"/>
                <a:cs typeface="Gisha" panose="020B0502040204020203" pitchFamily="34" charset="-79"/>
              </a:rPr>
              <a:t>Y</a:t>
            </a:r>
            <a:r>
              <a:rPr lang="sv-SE" sz="2400" dirty="0">
                <a:effectLst/>
                <a:latin typeface="Gisha" panose="020B0502040204020203" pitchFamily="34" charset="-79"/>
                <a:ea typeface="Calibri" panose="020F0502020204030204" pitchFamily="34" charset="0"/>
                <a:cs typeface="Gisha" panose="020B0502040204020203" pitchFamily="34" charset="-79"/>
              </a:rPr>
              <a:t>outh </a:t>
            </a:r>
            <a:r>
              <a:rPr lang="sv-SE" sz="2400" dirty="0">
                <a:latin typeface="Gisha" panose="020B0502040204020203" pitchFamily="34" charset="-79"/>
                <a:ea typeface="Calibri" panose="020F0502020204030204" pitchFamily="34" charset="0"/>
                <a:cs typeface="Gisha" panose="020B0502040204020203" pitchFamily="34" charset="-79"/>
              </a:rPr>
              <a:t>E</a:t>
            </a:r>
            <a:r>
              <a:rPr lang="sv-SE" sz="2400" dirty="0">
                <a:effectLst/>
                <a:latin typeface="Gisha" panose="020B0502040204020203" pitchFamily="34" charset="-79"/>
                <a:ea typeface="Calibri" panose="020F0502020204030204" pitchFamily="34" charset="0"/>
                <a:cs typeface="Gisha" panose="020B0502040204020203" pitchFamily="34" charset="-79"/>
              </a:rPr>
              <a:t>xchange (RYE) </a:t>
            </a:r>
            <a:endParaRPr lang="sv-SE" sz="2400" dirty="0">
              <a:latin typeface="Gisha" panose="020B0502040204020203" pitchFamily="34" charset="-79"/>
              <a:cs typeface="Gisha" panose="020B0502040204020203" pitchFamily="34" charset="-79"/>
            </a:endParaRPr>
          </a:p>
        </p:txBody>
      </p:sp>
      <p:pic>
        <p:nvPicPr>
          <p:cNvPr id="10" name="Bildobjekt 9">
            <a:extLst>
              <a:ext uri="{FF2B5EF4-FFF2-40B4-BE49-F238E27FC236}">
                <a16:creationId xmlns:a16="http://schemas.microsoft.com/office/drawing/2014/main" id="{BB0C3343-F537-464A-8EB8-DF0215F21122}"/>
              </a:ext>
            </a:extLst>
          </p:cNvPr>
          <p:cNvPicPr>
            <a:picLocks noChangeAspect="1"/>
          </p:cNvPicPr>
          <p:nvPr/>
        </p:nvPicPr>
        <p:blipFill>
          <a:blip r:embed="rId3"/>
          <a:stretch>
            <a:fillRect/>
          </a:stretch>
        </p:blipFill>
        <p:spPr>
          <a:xfrm>
            <a:off x="7293304" y="2962639"/>
            <a:ext cx="2783941" cy="1096177"/>
          </a:xfrm>
          <a:prstGeom prst="rect">
            <a:avLst/>
          </a:prstGeom>
        </p:spPr>
      </p:pic>
      <p:pic>
        <p:nvPicPr>
          <p:cNvPr id="12" name="Bildobjekt 11">
            <a:extLst>
              <a:ext uri="{FF2B5EF4-FFF2-40B4-BE49-F238E27FC236}">
                <a16:creationId xmlns:a16="http://schemas.microsoft.com/office/drawing/2014/main" id="{03B8E903-F874-4709-97C0-80C79DEC9452}"/>
              </a:ext>
            </a:extLst>
          </p:cNvPr>
          <p:cNvPicPr>
            <a:picLocks noChangeAspect="1"/>
          </p:cNvPicPr>
          <p:nvPr/>
        </p:nvPicPr>
        <p:blipFill>
          <a:blip r:embed="rId4"/>
          <a:stretch>
            <a:fillRect/>
          </a:stretch>
        </p:blipFill>
        <p:spPr>
          <a:xfrm>
            <a:off x="9321279" y="4258186"/>
            <a:ext cx="2692056" cy="1291565"/>
          </a:xfrm>
          <a:prstGeom prst="rect">
            <a:avLst/>
          </a:prstGeom>
        </p:spPr>
      </p:pic>
      <p:pic>
        <p:nvPicPr>
          <p:cNvPr id="15" name="Bildobjekt 14">
            <a:extLst>
              <a:ext uri="{FF2B5EF4-FFF2-40B4-BE49-F238E27FC236}">
                <a16:creationId xmlns:a16="http://schemas.microsoft.com/office/drawing/2014/main" id="{6991D80A-3662-4009-B743-C79CEB4B2E6B}"/>
              </a:ext>
            </a:extLst>
          </p:cNvPr>
          <p:cNvPicPr>
            <a:picLocks noChangeAspect="1"/>
          </p:cNvPicPr>
          <p:nvPr/>
        </p:nvPicPr>
        <p:blipFill>
          <a:blip r:embed="rId5"/>
          <a:stretch>
            <a:fillRect/>
          </a:stretch>
        </p:blipFill>
        <p:spPr>
          <a:xfrm>
            <a:off x="8998240" y="1822900"/>
            <a:ext cx="2695575" cy="942975"/>
          </a:xfrm>
          <a:prstGeom prst="rect">
            <a:avLst/>
          </a:prstGeom>
        </p:spPr>
      </p:pic>
      <p:sp>
        <p:nvSpPr>
          <p:cNvPr id="4" name="Rectangle 3">
            <a:extLst>
              <a:ext uri="{FF2B5EF4-FFF2-40B4-BE49-F238E27FC236}">
                <a16:creationId xmlns:a16="http://schemas.microsoft.com/office/drawing/2014/main" id="{E3DDE015-D707-41F8-9642-FF2E62C46AF5}"/>
              </a:ext>
            </a:extLst>
          </p:cNvPr>
          <p:cNvSpPr/>
          <p:nvPr/>
        </p:nvSpPr>
        <p:spPr>
          <a:xfrm>
            <a:off x="7083114" y="5082072"/>
            <a:ext cx="1653761" cy="7526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rgbClr val="019FCB"/>
                </a:solidFill>
                <a:latin typeface="Gisha" panose="020B0502040204020203" pitchFamily="34" charset="-79"/>
                <a:cs typeface="Gisha" panose="020B0502040204020203" pitchFamily="34" charset="-79"/>
              </a:rPr>
              <a:t>NGSE</a:t>
            </a:r>
          </a:p>
        </p:txBody>
      </p:sp>
      <p:pic>
        <p:nvPicPr>
          <p:cNvPr id="14" name="Picture 13">
            <a:extLst>
              <a:ext uri="{FF2B5EF4-FFF2-40B4-BE49-F238E27FC236}">
                <a16:creationId xmlns:a16="http://schemas.microsoft.com/office/drawing/2014/main" id="{0ADE8054-EC6B-4A6B-9046-56D116138B19}"/>
              </a:ext>
            </a:extLst>
          </p:cNvPr>
          <p:cNvPicPr>
            <a:picLocks noChangeAspect="1"/>
          </p:cNvPicPr>
          <p:nvPr/>
        </p:nvPicPr>
        <p:blipFill>
          <a:blip r:embed="rId6"/>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252472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pic>
        <p:nvPicPr>
          <p:cNvPr id="3" name="Picture 2" descr="A picture containing text, businesscard, screenshot&#10;&#10;Description automatically generated">
            <a:extLst>
              <a:ext uri="{FF2B5EF4-FFF2-40B4-BE49-F238E27FC236}">
                <a16:creationId xmlns:a16="http://schemas.microsoft.com/office/drawing/2014/main" id="{45345E49-F723-4D57-84C8-AE2877679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770" y="4643689"/>
            <a:ext cx="1966491" cy="1966491"/>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text, businesscard, screenshot, vector graphics&#10;&#10;Description automatically generated">
            <a:extLst>
              <a:ext uri="{FF2B5EF4-FFF2-40B4-BE49-F238E27FC236}">
                <a16:creationId xmlns:a16="http://schemas.microsoft.com/office/drawing/2014/main" id="{6A124CDC-99DB-4BEC-AC3C-FE0A1B907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6769" y="2480718"/>
            <a:ext cx="1966491" cy="1966491"/>
          </a:xfrm>
          <a:prstGeom prst="rect">
            <a:avLst/>
          </a:prstGeom>
          <a:ln>
            <a:noFill/>
          </a:ln>
          <a:effectLst>
            <a:outerShdw blurRad="292100" dist="139700" dir="2700000" algn="tl" rotWithShape="0">
              <a:srgbClr val="333333">
                <a:alpha val="65000"/>
              </a:srgbClr>
            </a:outerShdw>
          </a:effectLst>
        </p:spPr>
      </p:pic>
      <p:pic>
        <p:nvPicPr>
          <p:cNvPr id="14" name="Picture 13" descr="A picture containing text, businesscard, screenshot&#10;&#10;Description automatically generated">
            <a:extLst>
              <a:ext uri="{FF2B5EF4-FFF2-40B4-BE49-F238E27FC236}">
                <a16:creationId xmlns:a16="http://schemas.microsoft.com/office/drawing/2014/main" id="{30DDA696-3DC7-4C2E-8193-13F5CFD0C0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7594" y="317745"/>
            <a:ext cx="1966491" cy="1966491"/>
          </a:xfrm>
          <a:prstGeom prst="rect">
            <a:avLst/>
          </a:prstGeom>
          <a:ln>
            <a:noFill/>
          </a:ln>
          <a:effectLst>
            <a:outerShdw blurRad="292100" dist="139700" dir="2700000" algn="tl" rotWithShape="0">
              <a:srgbClr val="333333">
                <a:alpha val="65000"/>
              </a:srgbClr>
            </a:outerShdw>
          </a:effectLst>
        </p:spPr>
      </p:pic>
      <p:pic>
        <p:nvPicPr>
          <p:cNvPr id="16" name="Picture 15" descr="A picture containing text, businesscard, screenshot&#10;&#10;Description automatically generated">
            <a:extLst>
              <a:ext uri="{FF2B5EF4-FFF2-40B4-BE49-F238E27FC236}">
                <a16:creationId xmlns:a16="http://schemas.microsoft.com/office/drawing/2014/main" id="{992ACE0F-1DBA-4483-A11F-B5EFCB4B1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739" y="4570116"/>
            <a:ext cx="1966491" cy="1966491"/>
          </a:xfrm>
          <a:prstGeom prst="rect">
            <a:avLst/>
          </a:prstGeom>
          <a:ln>
            <a:noFill/>
          </a:ln>
          <a:effectLst>
            <a:outerShdw blurRad="292100" dist="139700" dir="2700000" algn="tl" rotWithShape="0">
              <a:srgbClr val="333333">
                <a:alpha val="65000"/>
              </a:srgbClr>
            </a:outerShdw>
          </a:effectLst>
        </p:spPr>
      </p:pic>
      <p:pic>
        <p:nvPicPr>
          <p:cNvPr id="18" name="Picture 17" descr="A picture containing text&#10;&#10;Description automatically generated">
            <a:extLst>
              <a:ext uri="{FF2B5EF4-FFF2-40B4-BE49-F238E27FC236}">
                <a16:creationId xmlns:a16="http://schemas.microsoft.com/office/drawing/2014/main" id="{9E7B734B-5771-4C18-B842-8645F7649B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442053">
            <a:off x="3762904" y="414847"/>
            <a:ext cx="4327845" cy="4327845"/>
          </a:xfrm>
          <a:prstGeom prst="rect">
            <a:avLst/>
          </a:prstGeom>
          <a:ln>
            <a:noFill/>
          </a:ln>
          <a:effectLst>
            <a:outerShdw blurRad="292100" dist="139700" dir="2700000" algn="tl" rotWithShape="0">
              <a:srgbClr val="333333">
                <a:alpha val="65000"/>
              </a:srgbClr>
            </a:outerShdw>
          </a:effectLst>
        </p:spPr>
      </p:pic>
      <p:pic>
        <p:nvPicPr>
          <p:cNvPr id="22" name="Picture 21" descr="A picture containing text, businesscard, screenshot, vector graphics&#10;&#10;Description automatically generated">
            <a:extLst>
              <a:ext uri="{FF2B5EF4-FFF2-40B4-BE49-F238E27FC236}">
                <a16:creationId xmlns:a16="http://schemas.microsoft.com/office/drawing/2014/main" id="{F414049B-2A97-4EB6-A305-68DC9427A1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740" y="2443931"/>
            <a:ext cx="1966491" cy="1966491"/>
          </a:xfrm>
          <a:prstGeom prst="rect">
            <a:avLst/>
          </a:prstGeom>
          <a:ln>
            <a:noFill/>
          </a:ln>
          <a:effectLst>
            <a:outerShdw blurRad="292100" dist="139700" dir="2700000" algn="tl" rotWithShape="0">
              <a:srgbClr val="333333">
                <a:alpha val="65000"/>
              </a:srgbClr>
            </a:outerShdw>
          </a:effectLst>
        </p:spPr>
      </p:pic>
      <p:pic>
        <p:nvPicPr>
          <p:cNvPr id="20" name="Picture 19" descr="A picture containing text, businesscard, screenshot, vector graphics&#10;&#10;Description automatically generated">
            <a:extLst>
              <a:ext uri="{FF2B5EF4-FFF2-40B4-BE49-F238E27FC236}">
                <a16:creationId xmlns:a16="http://schemas.microsoft.com/office/drawing/2014/main" id="{BB266AFD-27FA-436A-9710-1E6EA33520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240" y="317746"/>
            <a:ext cx="1966491" cy="196649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CA23EC2-9E57-4179-93E5-1E150D8E8AAA}"/>
              </a:ext>
            </a:extLst>
          </p:cNvPr>
          <p:cNvSpPr txBox="1"/>
          <p:nvPr/>
        </p:nvSpPr>
        <p:spPr>
          <a:xfrm>
            <a:off x="3198764" y="5368212"/>
            <a:ext cx="5829866" cy="830997"/>
          </a:xfrm>
          <a:prstGeom prst="rect">
            <a:avLst/>
          </a:prstGeom>
          <a:noFill/>
        </p:spPr>
        <p:txBody>
          <a:bodyPr wrap="none" rtlCol="0">
            <a:spAutoFit/>
          </a:bodyPr>
          <a:lstStyle/>
          <a:p>
            <a:r>
              <a:rPr lang="sv-SE" sz="4800" b="1" dirty="0">
                <a:solidFill>
                  <a:schemeClr val="bg1"/>
                </a:solidFill>
              </a:rPr>
              <a:t>Your </a:t>
            </a:r>
            <a:r>
              <a:rPr lang="sv-SE" sz="4800" b="1" dirty="0">
                <a:solidFill>
                  <a:srgbClr val="C10042"/>
                </a:solidFill>
              </a:rPr>
              <a:t>next</a:t>
            </a:r>
            <a:r>
              <a:rPr lang="sv-SE" sz="4800" b="1" dirty="0">
                <a:solidFill>
                  <a:schemeClr val="bg1"/>
                </a:solidFill>
              </a:rPr>
              <a:t> Adventure!!</a:t>
            </a:r>
          </a:p>
        </p:txBody>
      </p:sp>
    </p:spTree>
    <p:extLst>
      <p:ext uri="{BB962C8B-B14F-4D97-AF65-F5344CB8AC3E}">
        <p14:creationId xmlns:p14="http://schemas.microsoft.com/office/powerpoint/2010/main" val="702423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80">
                                          <p:stCondLst>
                                            <p:cond delay="0"/>
                                          </p:stCondLst>
                                        </p:cTn>
                                        <p:tgtEl>
                                          <p:spTgt spid="2"/>
                                        </p:tgtEl>
                                      </p:cBhvr>
                                    </p:animEffect>
                                    <p:anim calcmode="lin" valueType="num">
                                      <p:cBhvr>
                                        <p:cTn id="5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2" dur="26">
                                          <p:stCondLst>
                                            <p:cond delay="650"/>
                                          </p:stCondLst>
                                        </p:cTn>
                                        <p:tgtEl>
                                          <p:spTgt spid="2"/>
                                        </p:tgtEl>
                                      </p:cBhvr>
                                      <p:to x="100000" y="60000"/>
                                    </p:animScale>
                                    <p:animScale>
                                      <p:cBhvr>
                                        <p:cTn id="63" dur="166" decel="50000">
                                          <p:stCondLst>
                                            <p:cond delay="676"/>
                                          </p:stCondLst>
                                        </p:cTn>
                                        <p:tgtEl>
                                          <p:spTgt spid="2"/>
                                        </p:tgtEl>
                                      </p:cBhvr>
                                      <p:to x="100000" y="100000"/>
                                    </p:animScale>
                                    <p:animScale>
                                      <p:cBhvr>
                                        <p:cTn id="64" dur="26">
                                          <p:stCondLst>
                                            <p:cond delay="1312"/>
                                          </p:stCondLst>
                                        </p:cTn>
                                        <p:tgtEl>
                                          <p:spTgt spid="2"/>
                                        </p:tgtEl>
                                      </p:cBhvr>
                                      <p:to x="100000" y="80000"/>
                                    </p:animScale>
                                    <p:animScale>
                                      <p:cBhvr>
                                        <p:cTn id="65" dur="166" decel="50000">
                                          <p:stCondLst>
                                            <p:cond delay="1338"/>
                                          </p:stCondLst>
                                        </p:cTn>
                                        <p:tgtEl>
                                          <p:spTgt spid="2"/>
                                        </p:tgtEl>
                                      </p:cBhvr>
                                      <p:to x="100000" y="100000"/>
                                    </p:animScale>
                                    <p:animScale>
                                      <p:cBhvr>
                                        <p:cTn id="66" dur="26">
                                          <p:stCondLst>
                                            <p:cond delay="1642"/>
                                          </p:stCondLst>
                                        </p:cTn>
                                        <p:tgtEl>
                                          <p:spTgt spid="2"/>
                                        </p:tgtEl>
                                      </p:cBhvr>
                                      <p:to x="100000" y="90000"/>
                                    </p:animScale>
                                    <p:animScale>
                                      <p:cBhvr>
                                        <p:cTn id="67" dur="166" decel="50000">
                                          <p:stCondLst>
                                            <p:cond delay="1668"/>
                                          </p:stCondLst>
                                        </p:cTn>
                                        <p:tgtEl>
                                          <p:spTgt spid="2"/>
                                        </p:tgtEl>
                                      </p:cBhvr>
                                      <p:to x="100000" y="100000"/>
                                    </p:animScale>
                                    <p:animScale>
                                      <p:cBhvr>
                                        <p:cTn id="68" dur="26">
                                          <p:stCondLst>
                                            <p:cond delay="1808"/>
                                          </p:stCondLst>
                                        </p:cTn>
                                        <p:tgtEl>
                                          <p:spTgt spid="2"/>
                                        </p:tgtEl>
                                      </p:cBhvr>
                                      <p:to x="100000" y="95000"/>
                                    </p:animScale>
                                    <p:animScale>
                                      <p:cBhvr>
                                        <p:cTn id="6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F1A6EAD3-9286-4F14-99B8-D09994DEA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7506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98296-7310-48C3-8417-705576B5F4D1}"/>
              </a:ext>
            </a:extLst>
          </p:cNvPr>
          <p:cNvSpPr/>
          <p:nvPr/>
        </p:nvSpPr>
        <p:spPr>
          <a:xfrm>
            <a:off x="1583297" y="993262"/>
            <a:ext cx="9522375" cy="2272862"/>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9">
            <a:extLst>
              <a:ext uri="{FF2B5EF4-FFF2-40B4-BE49-F238E27FC236}">
                <a16:creationId xmlns:a16="http://schemas.microsoft.com/office/drawing/2014/main" id="{50D9329C-72F5-4A2F-9741-7ABADF978B09}"/>
              </a:ext>
            </a:extLst>
          </p:cNvPr>
          <p:cNvSpPr txBox="1"/>
          <p:nvPr/>
        </p:nvSpPr>
        <p:spPr>
          <a:xfrm>
            <a:off x="2091683" y="1583838"/>
            <a:ext cx="8505602" cy="1091709"/>
          </a:xfrm>
          <a:prstGeom prst="rect">
            <a:avLst/>
          </a:prstGeom>
          <a:noFill/>
        </p:spPr>
        <p:txBody>
          <a:bodyPr wrap="square">
            <a:spAutoFit/>
          </a:bodyPr>
          <a:lstStyle/>
          <a:p>
            <a:pPr>
              <a:lnSpc>
                <a:spcPct val="107000"/>
              </a:lnSpc>
              <a:spcAft>
                <a:spcPts val="800"/>
              </a:spcAft>
            </a:pPr>
            <a:r>
              <a:rPr lang="sv-SE" sz="28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Inför den här utbildningen har du läst i</a:t>
            </a:r>
            <a:r>
              <a:rPr lang="sv-SE" sz="2800" b="1" dirty="0">
                <a:solidFill>
                  <a:schemeClr val="bg1"/>
                </a:solidFill>
                <a:latin typeface="Gisha" panose="020B0502040204020203" pitchFamily="34" charset="-79"/>
                <a:ea typeface="Calibri" panose="020F0502020204030204" pitchFamily="34" charset="0"/>
                <a:cs typeface="Gisha" panose="020B0502040204020203" pitchFamily="34" charset="-79"/>
              </a:rPr>
              <a:t>genom </a:t>
            </a:r>
          </a:p>
          <a:p>
            <a:pPr>
              <a:lnSpc>
                <a:spcPct val="107000"/>
              </a:lnSpc>
              <a:spcAft>
                <a:spcPts val="800"/>
              </a:spcAft>
            </a:pPr>
            <a:r>
              <a:rPr lang="sv-SE" sz="2800" b="1" dirty="0">
                <a:solidFill>
                  <a:schemeClr val="bg1"/>
                </a:solidFill>
                <a:latin typeface="Gisha" panose="020B0502040204020203" pitchFamily="34" charset="-79"/>
                <a:ea typeface="Calibri" panose="020F0502020204030204" pitchFamily="34" charset="0"/>
                <a:cs typeface="Gisha" panose="020B0502040204020203" pitchFamily="34" charset="-79"/>
              </a:rPr>
              <a:t>”Viktiga Fakta 2” tillsammans med dina föräldrar</a:t>
            </a:r>
            <a:endParaRPr lang="sv-SE" sz="2800" b="1" dirty="0">
              <a:solidFill>
                <a:schemeClr val="bg1"/>
              </a:solidFill>
              <a:effectLst/>
              <a:latin typeface="Gisha" panose="020B0502040204020203" pitchFamily="34" charset="-79"/>
              <a:ea typeface="Calibri" panose="020F0502020204030204" pitchFamily="34" charset="0"/>
              <a:cs typeface="Gisha" panose="020B0502040204020203" pitchFamily="34" charset="-79"/>
            </a:endParaRPr>
          </a:p>
        </p:txBody>
      </p:sp>
      <p:sp>
        <p:nvSpPr>
          <p:cNvPr id="6" name="Right Triangle 5">
            <a:extLst>
              <a:ext uri="{FF2B5EF4-FFF2-40B4-BE49-F238E27FC236}">
                <a16:creationId xmlns:a16="http://schemas.microsoft.com/office/drawing/2014/main" id="{5E2A74F2-0AB1-4E66-9FEA-297B4EF2A7D8}"/>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Graphic 8" descr="An open book">
            <a:extLst>
              <a:ext uri="{FF2B5EF4-FFF2-40B4-BE49-F238E27FC236}">
                <a16:creationId xmlns:a16="http://schemas.microsoft.com/office/drawing/2014/main" id="{334BA087-A14F-46C6-BB5D-C442E0C5E6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06882">
            <a:off x="6647793" y="2815979"/>
            <a:ext cx="4572000" cy="4572000"/>
          </a:xfrm>
          <a:prstGeom prst="rect">
            <a:avLst/>
          </a:prstGeom>
        </p:spPr>
      </p:pic>
      <p:sp>
        <p:nvSpPr>
          <p:cNvPr id="3" name="Right Triangle 2">
            <a:extLst>
              <a:ext uri="{FF2B5EF4-FFF2-40B4-BE49-F238E27FC236}">
                <a16:creationId xmlns:a16="http://schemas.microsoft.com/office/drawing/2014/main" id="{CFE5318B-BC53-4FB4-B905-C9E2C516A9B4}"/>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Picture 4">
            <a:extLst>
              <a:ext uri="{FF2B5EF4-FFF2-40B4-BE49-F238E27FC236}">
                <a16:creationId xmlns:a16="http://schemas.microsoft.com/office/drawing/2014/main" id="{4C51CA17-A0A3-472D-A40F-D4550D17C36A}"/>
              </a:ext>
            </a:extLst>
          </p:cNvPr>
          <p:cNvPicPr>
            <a:picLocks noChangeAspect="1"/>
          </p:cNvPicPr>
          <p:nvPr/>
        </p:nvPicPr>
        <p:blipFill>
          <a:blip r:embed="rId5"/>
          <a:stretch>
            <a:fillRect/>
          </a:stretch>
        </p:blipFill>
        <p:spPr>
          <a:xfrm>
            <a:off x="11113675" y="5924055"/>
            <a:ext cx="818851" cy="738885"/>
          </a:xfrm>
          <a:prstGeom prst="rect">
            <a:avLst/>
          </a:prstGeom>
        </p:spPr>
      </p:pic>
      <p:sp>
        <p:nvSpPr>
          <p:cNvPr id="4" name="TextBox 3">
            <a:extLst>
              <a:ext uri="{FF2B5EF4-FFF2-40B4-BE49-F238E27FC236}">
                <a16:creationId xmlns:a16="http://schemas.microsoft.com/office/drawing/2014/main" id="{DB2587EB-43AB-4EE0-8E14-44BA16203C8E}"/>
              </a:ext>
            </a:extLst>
          </p:cNvPr>
          <p:cNvSpPr txBox="1"/>
          <p:nvPr/>
        </p:nvSpPr>
        <p:spPr>
          <a:xfrm rot="21080383">
            <a:off x="7427295" y="4374773"/>
            <a:ext cx="1107198" cy="830997"/>
          </a:xfrm>
          <a:prstGeom prst="rect">
            <a:avLst/>
          </a:prstGeom>
          <a:noFill/>
        </p:spPr>
        <p:txBody>
          <a:bodyPr wrap="square" rtlCol="0">
            <a:spAutoFit/>
          </a:bodyPr>
          <a:lstStyle/>
          <a:p>
            <a:r>
              <a:rPr lang="sv-SE" sz="1200" b="1" dirty="0"/>
              <a:t>Viktiga Fakta 2</a:t>
            </a:r>
          </a:p>
          <a:p>
            <a:endParaRPr lang="sv-SE" sz="1200" b="1" dirty="0"/>
          </a:p>
          <a:p>
            <a:r>
              <a:rPr lang="sv-SE" sz="1200" dirty="0"/>
              <a:t>Om RYE </a:t>
            </a:r>
          </a:p>
          <a:p>
            <a:r>
              <a:rPr lang="sv-SE" sz="1200" dirty="0"/>
              <a:t>ettårsutbyte</a:t>
            </a:r>
          </a:p>
        </p:txBody>
      </p:sp>
    </p:spTree>
    <p:extLst>
      <p:ext uri="{BB962C8B-B14F-4D97-AF65-F5344CB8AC3E}">
        <p14:creationId xmlns:p14="http://schemas.microsoft.com/office/powerpoint/2010/main" val="395092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F20A7D8A-FAC6-4D48-B380-B71518D39C3C}"/>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17A0B74D-16A6-4CDC-B11A-C454ED15810B}"/>
              </a:ext>
            </a:extLst>
          </p:cNvPr>
          <p:cNvSpPr txBox="1"/>
          <p:nvPr/>
        </p:nvSpPr>
        <p:spPr>
          <a:xfrm>
            <a:off x="5246914" y="4744308"/>
            <a:ext cx="4011934" cy="1070871"/>
          </a:xfrm>
          <a:prstGeom prst="rect">
            <a:avLst/>
          </a:prstGeom>
          <a:noFill/>
        </p:spPr>
        <p:txBody>
          <a:bodyPr wrap="square">
            <a:spAutoFit/>
          </a:bodyPr>
          <a:lstStyle/>
          <a:p>
            <a:pPr>
              <a:lnSpc>
                <a:spcPct val="107000"/>
              </a:lnSpc>
              <a:spcAft>
                <a:spcPts val="800"/>
              </a:spcAft>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Kommande utbildningar:</a:t>
            </a:r>
          </a:p>
          <a:p>
            <a:pPr marL="285750" lvl="0" indent="-285750">
              <a:lnSpc>
                <a:spcPct val="107000"/>
              </a:lnSpc>
              <a:buFont typeface="Wingdings" panose="05000000000000000000" pitchFamily="2" charset="2"/>
              <a:buChar char="§"/>
            </a:pPr>
            <a:r>
              <a:rPr lang="sv-SE"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”Att vara värdfamilj och värdklubb”</a:t>
            </a:r>
          </a:p>
          <a:p>
            <a:pPr marL="285750" lvl="0" indent="-285750">
              <a:lnSpc>
                <a:spcPct val="107000"/>
              </a:lnSpc>
              <a:spcAft>
                <a:spcPts val="800"/>
              </a:spcAft>
              <a:buFont typeface="Wingdings" panose="05000000000000000000" pitchFamily="2" charset="2"/>
              <a:buChar char="§"/>
            </a:pPr>
            <a:r>
              <a:rPr lang="sv-SE"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”Rotarys ungdomsskyddspolicy”</a:t>
            </a:r>
          </a:p>
        </p:txBody>
      </p:sp>
      <p:sp>
        <p:nvSpPr>
          <p:cNvPr id="8" name="Rectangle 7">
            <a:extLst>
              <a:ext uri="{FF2B5EF4-FFF2-40B4-BE49-F238E27FC236}">
                <a16:creationId xmlns:a16="http://schemas.microsoft.com/office/drawing/2014/main" id="{2C517013-CC07-464E-85EC-E782377298E2}"/>
              </a:ext>
            </a:extLst>
          </p:cNvPr>
          <p:cNvSpPr/>
          <p:nvPr/>
        </p:nvSpPr>
        <p:spPr>
          <a:xfrm>
            <a:off x="1797268" y="1472413"/>
            <a:ext cx="8597463" cy="2819669"/>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ruta 9">
            <a:extLst>
              <a:ext uri="{FF2B5EF4-FFF2-40B4-BE49-F238E27FC236}">
                <a16:creationId xmlns:a16="http://schemas.microsoft.com/office/drawing/2014/main" id="{08C1587C-2416-46E9-9271-718DE9E9591D}"/>
              </a:ext>
            </a:extLst>
          </p:cNvPr>
          <p:cNvSpPr txBox="1"/>
          <p:nvPr/>
        </p:nvSpPr>
        <p:spPr>
          <a:xfrm>
            <a:off x="2033291" y="1823397"/>
            <a:ext cx="8125411" cy="2218941"/>
          </a:xfrm>
          <a:prstGeom prst="rect">
            <a:avLst/>
          </a:prstGeom>
          <a:noFill/>
        </p:spPr>
        <p:txBody>
          <a:bodyPr wrap="square">
            <a:spAutoFit/>
          </a:bodyPr>
          <a:lstStyle/>
          <a:p>
            <a:pPr marL="457200" indent="-457200">
              <a:lnSpc>
                <a:spcPct val="107000"/>
              </a:lnSpc>
              <a:spcAft>
                <a:spcPts val="800"/>
              </a:spcAft>
              <a:buFont typeface="Wingdings" panose="05000000000000000000" pitchFamily="2" charset="2"/>
              <a:buChar char="§"/>
            </a:pPr>
            <a:r>
              <a:rPr lang="sv-SE" sz="2800" b="1" dirty="0">
                <a:effectLst/>
                <a:latin typeface="Gisha" panose="020B0502040204020203" pitchFamily="34" charset="-79"/>
                <a:ea typeface="Calibri" panose="020F0502020204030204" pitchFamily="34" charset="0"/>
                <a:cs typeface="Gisha" panose="020B0502040204020203" pitchFamily="34" charset="-79"/>
              </a:rPr>
              <a:t>Kostnader före och under utbytesåret</a:t>
            </a:r>
          </a:p>
          <a:p>
            <a:pPr marL="457200" indent="-457200">
              <a:lnSpc>
                <a:spcPct val="107000"/>
              </a:lnSpc>
              <a:spcAft>
                <a:spcPts val="800"/>
              </a:spcAft>
              <a:buFont typeface="Wingdings" panose="05000000000000000000" pitchFamily="2" charset="2"/>
              <a:buChar char="§"/>
            </a:pPr>
            <a:r>
              <a:rPr lang="sv-SE" sz="2800" b="1" dirty="0">
                <a:latin typeface="Gisha" panose="020B0502040204020203" pitchFamily="34" charset="-79"/>
                <a:ea typeface="Calibri" panose="020F0502020204030204" pitchFamily="34" charset="0"/>
                <a:cs typeface="Gisha" panose="020B0502040204020203" pitchFamily="34" charset="-79"/>
              </a:rPr>
              <a:t>Förberedelser inför resan</a:t>
            </a:r>
          </a:p>
          <a:p>
            <a:pPr marL="457200" indent="-457200">
              <a:lnSpc>
                <a:spcPct val="107000"/>
              </a:lnSpc>
              <a:spcAft>
                <a:spcPts val="800"/>
              </a:spcAft>
              <a:buFont typeface="Wingdings" panose="05000000000000000000" pitchFamily="2" charset="2"/>
              <a:buChar char="§"/>
            </a:pPr>
            <a:r>
              <a:rPr lang="sv-SE" sz="2800" b="1" dirty="0">
                <a:effectLst/>
                <a:latin typeface="Gisha" panose="020B0502040204020203" pitchFamily="34" charset="-79"/>
                <a:ea typeface="Calibri" panose="020F0502020204030204" pitchFamily="34" charset="0"/>
                <a:cs typeface="Gisha" panose="020B0502040204020203" pitchFamily="34" charset="-79"/>
              </a:rPr>
              <a:t>Att tänka på under utbytesåret</a:t>
            </a:r>
          </a:p>
          <a:p>
            <a:pPr marL="457200" indent="-457200">
              <a:lnSpc>
                <a:spcPct val="107000"/>
              </a:lnSpc>
              <a:spcAft>
                <a:spcPts val="800"/>
              </a:spcAft>
              <a:buFont typeface="Wingdings" panose="05000000000000000000" pitchFamily="2" charset="2"/>
              <a:buChar char="§"/>
            </a:pPr>
            <a:r>
              <a:rPr lang="sv-SE" sz="2800" b="1" dirty="0">
                <a:latin typeface="Gisha" panose="020B0502040204020203" pitchFamily="34" charset="-79"/>
                <a:ea typeface="Calibri" panose="020F0502020204030204" pitchFamily="34" charset="0"/>
                <a:cs typeface="Gisha" panose="020B0502040204020203" pitchFamily="34" charset="-79"/>
              </a:rPr>
              <a:t>Vad som händer efter utbytesåret</a:t>
            </a:r>
            <a:endParaRPr lang="sv-SE" sz="2800" b="1" dirty="0">
              <a:effectLst/>
              <a:latin typeface="Gisha" panose="020B0502040204020203" pitchFamily="34" charset="-79"/>
              <a:ea typeface="Calibri" panose="020F0502020204030204" pitchFamily="34" charset="0"/>
              <a:cs typeface="Gisha" panose="020B0502040204020203" pitchFamily="34" charset="-79"/>
            </a:endParaRPr>
          </a:p>
        </p:txBody>
      </p:sp>
      <p:sp>
        <p:nvSpPr>
          <p:cNvPr id="5" name="Right Triangle 4">
            <a:extLst>
              <a:ext uri="{FF2B5EF4-FFF2-40B4-BE49-F238E27FC236}">
                <a16:creationId xmlns:a16="http://schemas.microsoft.com/office/drawing/2014/main" id="{F062294D-BADE-40E3-8F7E-CD3B32BBBEFA}"/>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3DF0835B-0E50-4E62-987D-77DD5898DE43}"/>
              </a:ext>
            </a:extLst>
          </p:cNvPr>
          <p:cNvPicPr>
            <a:picLocks noChangeAspect="1"/>
          </p:cNvPicPr>
          <p:nvPr/>
        </p:nvPicPr>
        <p:blipFill>
          <a:blip r:embed="rId3"/>
          <a:stretch>
            <a:fillRect/>
          </a:stretch>
        </p:blipFill>
        <p:spPr>
          <a:xfrm>
            <a:off x="11113675" y="5924055"/>
            <a:ext cx="818851" cy="738885"/>
          </a:xfrm>
          <a:prstGeom prst="rect">
            <a:avLst/>
          </a:prstGeom>
        </p:spPr>
      </p:pic>
      <p:sp>
        <p:nvSpPr>
          <p:cNvPr id="10" name="Rectangle 9">
            <a:extLst>
              <a:ext uri="{FF2B5EF4-FFF2-40B4-BE49-F238E27FC236}">
                <a16:creationId xmlns:a16="http://schemas.microsoft.com/office/drawing/2014/main" id="{4B9C193E-E6B3-4BFA-8791-DACE923B0C71}"/>
              </a:ext>
            </a:extLst>
          </p:cNvPr>
          <p:cNvSpPr/>
          <p:nvPr/>
        </p:nvSpPr>
        <p:spPr>
          <a:xfrm>
            <a:off x="-2" y="-9331"/>
            <a:ext cx="12191997" cy="1286685"/>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Box 1">
            <a:extLst>
              <a:ext uri="{FF2B5EF4-FFF2-40B4-BE49-F238E27FC236}">
                <a16:creationId xmlns:a16="http://schemas.microsoft.com/office/drawing/2014/main" id="{5950F678-A827-4E51-A12F-2EB29BA68986}"/>
              </a:ext>
            </a:extLst>
          </p:cNvPr>
          <p:cNvSpPr txBox="1"/>
          <p:nvPr/>
        </p:nvSpPr>
        <p:spPr>
          <a:xfrm>
            <a:off x="447083" y="310449"/>
            <a:ext cx="5281913" cy="769441"/>
          </a:xfrm>
          <a:prstGeom prst="rect">
            <a:avLst/>
          </a:prstGeom>
          <a:noFill/>
        </p:spPr>
        <p:txBody>
          <a:bodyPr wrap="square" rtlCol="0">
            <a:spAutoFit/>
          </a:bodyPr>
          <a:lstStyle/>
          <a:p>
            <a:r>
              <a:rPr lang="sv-SE" sz="4400" b="1" dirty="0">
                <a:solidFill>
                  <a:schemeClr val="bg1"/>
                </a:solidFill>
                <a:latin typeface="Gisha" panose="020B0502040204020203" pitchFamily="34" charset="-79"/>
                <a:cs typeface="Gisha" panose="020B0502040204020203" pitchFamily="34" charset="-79"/>
              </a:rPr>
              <a:t>Denna utbildning:</a:t>
            </a:r>
          </a:p>
        </p:txBody>
      </p:sp>
    </p:spTree>
    <p:extLst>
      <p:ext uri="{BB962C8B-B14F-4D97-AF65-F5344CB8AC3E}">
        <p14:creationId xmlns:p14="http://schemas.microsoft.com/office/powerpoint/2010/main" val="14993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ppt_x</p:attrName>
                                        </p:attrNameLst>
                                      </p:cBhvr>
                                      <p:tavLst>
                                        <p:tav tm="0">
                                          <p:val>
                                            <p:strVal val="#ppt_x"/>
                                          </p:val>
                                        </p:tav>
                                        <p:tav tm="100000">
                                          <p:val>
                                            <p:strVal val="#ppt_x"/>
                                          </p:val>
                                        </p:tav>
                                      </p:tavLst>
                                    </p:anim>
                                    <p:anim calcmode="lin" valueType="num">
                                      <p:cBhvr>
                                        <p:cTn id="9"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03E4AE1F-FC55-4EE2-8BA6-429529E44C99}"/>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ctangle 5">
            <a:extLst>
              <a:ext uri="{FF2B5EF4-FFF2-40B4-BE49-F238E27FC236}">
                <a16:creationId xmlns:a16="http://schemas.microsoft.com/office/drawing/2014/main" id="{1F9F0198-94A4-4230-92D4-9D26FFE227B2}"/>
              </a:ext>
            </a:extLst>
          </p:cNvPr>
          <p:cNvSpPr/>
          <p:nvPr/>
        </p:nvSpPr>
        <p:spPr>
          <a:xfrm>
            <a:off x="667603" y="2648607"/>
            <a:ext cx="10897076" cy="2921876"/>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12AA5B2E-F1E2-4904-994E-EF27F82752E0}"/>
              </a:ext>
            </a:extLst>
          </p:cNvPr>
          <p:cNvSpPr txBox="1"/>
          <p:nvPr/>
        </p:nvSpPr>
        <p:spPr>
          <a:xfrm>
            <a:off x="667603" y="2828009"/>
            <a:ext cx="5281253" cy="2450094"/>
          </a:xfrm>
          <a:prstGeom prst="rect">
            <a:avLst/>
          </a:prstGeom>
          <a:noFill/>
        </p:spPr>
        <p:txBody>
          <a:bodyPr wrap="square" rtlCol="0">
            <a:spAutoFit/>
          </a:bodyPr>
          <a:lstStyle/>
          <a:p>
            <a:pPr lvl="0">
              <a:lnSpc>
                <a:spcPct val="107000"/>
              </a:lnSpc>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Mars/april</a:t>
            </a:r>
            <a:br>
              <a:rPr lang="sv-SE" sz="1800" b="1"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Rotarys Ungdomsutbyte skickar ut formulär för beställning av kavaj, tröja och visitkort.</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sv-SE" sz="1800" b="1" dirty="0">
                <a:effectLst/>
                <a:latin typeface="Calibri" panose="020F0502020204030204" pitchFamily="34" charset="0"/>
                <a:ea typeface="Calibri" panose="020F0502020204030204" pitchFamily="34" charset="0"/>
                <a:cs typeface="Times New Roman" panose="02020603050405020304" pitchFamily="18" charset="0"/>
              </a:rPr>
              <a:t>April/maj</a:t>
            </a:r>
            <a:br>
              <a:rPr lang="sv-SE" sz="1800" b="1"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Rotarys Ungdomsutbyte skickar ut information från resebyrån samt information om visumansökan och försäkringen. </a:t>
            </a:r>
          </a:p>
        </p:txBody>
      </p:sp>
      <p:sp>
        <p:nvSpPr>
          <p:cNvPr id="3" name="textruta 2">
            <a:extLst>
              <a:ext uri="{FF2B5EF4-FFF2-40B4-BE49-F238E27FC236}">
                <a16:creationId xmlns:a16="http://schemas.microsoft.com/office/drawing/2014/main" id="{F6903A57-37CE-4C87-A148-96F0A6617A79}"/>
              </a:ext>
            </a:extLst>
          </p:cNvPr>
          <p:cNvSpPr txBox="1"/>
          <p:nvPr/>
        </p:nvSpPr>
        <p:spPr>
          <a:xfrm>
            <a:off x="6011917" y="2838519"/>
            <a:ext cx="5552762" cy="2546466"/>
          </a:xfrm>
          <a:prstGeom prst="rect">
            <a:avLst/>
          </a:prstGeom>
          <a:noFill/>
        </p:spPr>
        <p:txBody>
          <a:bodyPr wrap="square" rtlCol="0">
            <a:spAutoFit/>
          </a:bodyPr>
          <a:lstStyle/>
          <a:p>
            <a:pPr lvl="0">
              <a:lnSpc>
                <a:spcPct val="107000"/>
              </a:lnSpc>
            </a:pPr>
            <a:r>
              <a:rPr lang="sv-SE" sz="1800" b="1" dirty="0">
                <a:effectLst/>
                <a:latin typeface="Calibri" panose="020F0502020204030204" pitchFamily="34" charset="0"/>
                <a:ea typeface="Calibri" panose="020F0502020204030204" pitchFamily="34" charset="0"/>
                <a:cs typeface="Times New Roman" panose="02020603050405020304" pitchFamily="18" charset="0"/>
              </a:rPr>
              <a:t>Maj/juni</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placeringsbesked från utlandet, kontakt med värdfamilj och klubb, ansökan om visum.</a:t>
            </a:r>
          </a:p>
          <a:p>
            <a:pPr lvl="0">
              <a:lnSpc>
                <a:spcPct val="107000"/>
              </a:lnSpc>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Juli/augusti</a:t>
            </a:r>
            <a:br>
              <a:rPr lang="sv-SE" sz="1800" b="1"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tidpunkt för avresa beroende på destination. Information om definitiva uppgifter om flyg från resebyrån. </a:t>
            </a:r>
          </a:p>
          <a:p>
            <a:endParaRPr lang="sv-SE" dirty="0"/>
          </a:p>
        </p:txBody>
      </p:sp>
      <p:sp>
        <p:nvSpPr>
          <p:cNvPr id="10" name="Rectangle 9">
            <a:extLst>
              <a:ext uri="{FF2B5EF4-FFF2-40B4-BE49-F238E27FC236}">
                <a16:creationId xmlns:a16="http://schemas.microsoft.com/office/drawing/2014/main" id="{E8B7197D-7B9E-4C69-A319-77722A1D861B}"/>
              </a:ext>
            </a:extLst>
          </p:cNvPr>
          <p:cNvSpPr/>
          <p:nvPr/>
        </p:nvSpPr>
        <p:spPr>
          <a:xfrm>
            <a:off x="0" y="851337"/>
            <a:ext cx="5446825" cy="1194537"/>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extruta 9">
            <a:extLst>
              <a:ext uri="{FF2B5EF4-FFF2-40B4-BE49-F238E27FC236}">
                <a16:creationId xmlns:a16="http://schemas.microsoft.com/office/drawing/2014/main" id="{CD6DF0B4-0EE9-4943-8423-708A8724B887}"/>
              </a:ext>
            </a:extLst>
          </p:cNvPr>
          <p:cNvSpPr txBox="1"/>
          <p:nvPr/>
        </p:nvSpPr>
        <p:spPr>
          <a:xfrm>
            <a:off x="513031" y="1150639"/>
            <a:ext cx="4731631" cy="528093"/>
          </a:xfrm>
          <a:prstGeom prst="rect">
            <a:avLst/>
          </a:prstGeom>
          <a:noFill/>
        </p:spPr>
        <p:txBody>
          <a:bodyPr wrap="square">
            <a:spAutoFit/>
          </a:bodyPr>
          <a:lstStyle/>
          <a:p>
            <a:pPr>
              <a:lnSpc>
                <a:spcPct val="107000"/>
              </a:lnSpc>
              <a:spcAft>
                <a:spcPts val="800"/>
              </a:spcAft>
            </a:pPr>
            <a:r>
              <a:rPr lang="sv-SE" sz="28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Tiden fram </a:t>
            </a:r>
            <a:r>
              <a:rPr lang="sv-SE" sz="2800" b="1" dirty="0">
                <a:solidFill>
                  <a:srgbClr val="C10042"/>
                </a:solidFill>
                <a:effectLst/>
                <a:latin typeface="Gisha" panose="020B0502040204020203" pitchFamily="34" charset="-79"/>
                <a:ea typeface="Calibri" panose="020F0502020204030204" pitchFamily="34" charset="0"/>
                <a:cs typeface="Gisha" panose="020B0502040204020203" pitchFamily="34" charset="-79"/>
              </a:rPr>
              <a:t>till avresan</a:t>
            </a:r>
          </a:p>
        </p:txBody>
      </p:sp>
      <p:sp>
        <p:nvSpPr>
          <p:cNvPr id="12" name="Rectangle 11">
            <a:extLst>
              <a:ext uri="{FF2B5EF4-FFF2-40B4-BE49-F238E27FC236}">
                <a16:creationId xmlns:a16="http://schemas.microsoft.com/office/drawing/2014/main" id="{1260DBDE-E672-45F7-AD03-4788AA317EA2}"/>
              </a:ext>
            </a:extLst>
          </p:cNvPr>
          <p:cNvSpPr/>
          <p:nvPr/>
        </p:nvSpPr>
        <p:spPr>
          <a:xfrm>
            <a:off x="6745175" y="865236"/>
            <a:ext cx="5446825" cy="1194537"/>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extruta 9">
            <a:extLst>
              <a:ext uri="{FF2B5EF4-FFF2-40B4-BE49-F238E27FC236}">
                <a16:creationId xmlns:a16="http://schemas.microsoft.com/office/drawing/2014/main" id="{7FAE6DEE-A49F-44B0-AEDE-E936D25B8A7B}"/>
              </a:ext>
            </a:extLst>
          </p:cNvPr>
          <p:cNvSpPr txBox="1"/>
          <p:nvPr/>
        </p:nvSpPr>
        <p:spPr>
          <a:xfrm>
            <a:off x="7297457" y="1080427"/>
            <a:ext cx="4736886" cy="736355"/>
          </a:xfrm>
          <a:prstGeom prst="rect">
            <a:avLst/>
          </a:prstGeom>
          <a:noFill/>
        </p:spPr>
        <p:txBody>
          <a:bodyPr wrap="square">
            <a:spAutoFit/>
          </a:bodyPr>
          <a:lstStyle/>
          <a:p>
            <a:pPr>
              <a:lnSpc>
                <a:spcPct val="107000"/>
              </a:lnSpc>
              <a:spcAft>
                <a:spcPts val="800"/>
              </a:spcAft>
            </a:pPr>
            <a:r>
              <a:rPr lang="sv-S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Träffar med distriktsordförande och andra utresande ungdomar (outbounds)</a:t>
            </a:r>
          </a:p>
        </p:txBody>
      </p:sp>
      <p:sp>
        <p:nvSpPr>
          <p:cNvPr id="9" name="Right Triangle 8">
            <a:extLst>
              <a:ext uri="{FF2B5EF4-FFF2-40B4-BE49-F238E27FC236}">
                <a16:creationId xmlns:a16="http://schemas.microsoft.com/office/drawing/2014/main" id="{8E240BA7-1AE0-42B4-AA9E-B863F7B35D33}"/>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5" name="Picture 14">
            <a:extLst>
              <a:ext uri="{FF2B5EF4-FFF2-40B4-BE49-F238E27FC236}">
                <a16:creationId xmlns:a16="http://schemas.microsoft.com/office/drawing/2014/main" id="{5CAC82AA-9BB2-4F7E-B884-BEE321B8DEC0}"/>
              </a:ext>
            </a:extLst>
          </p:cNvPr>
          <p:cNvPicPr>
            <a:picLocks noChangeAspect="1"/>
          </p:cNvPicPr>
          <p:nvPr/>
        </p:nvPicPr>
        <p:blipFill>
          <a:blip r:embed="rId3"/>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9422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14BABAD6-1119-45FB-9B87-9AC5AB1A7CF7}"/>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2744D0D8-EF60-4F84-9C7B-C4DF18A2328A}"/>
              </a:ext>
            </a:extLst>
          </p:cNvPr>
          <p:cNvSpPr/>
          <p:nvPr/>
        </p:nvSpPr>
        <p:spPr>
          <a:xfrm>
            <a:off x="6263885" y="1411993"/>
            <a:ext cx="4542935" cy="4550980"/>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ctangle 6">
            <a:extLst>
              <a:ext uri="{FF2B5EF4-FFF2-40B4-BE49-F238E27FC236}">
                <a16:creationId xmlns:a16="http://schemas.microsoft.com/office/drawing/2014/main" id="{101ACA4A-BA10-4FD1-8DC5-D69B99C9E270}"/>
              </a:ext>
            </a:extLst>
          </p:cNvPr>
          <p:cNvSpPr/>
          <p:nvPr/>
        </p:nvSpPr>
        <p:spPr>
          <a:xfrm>
            <a:off x="901439" y="251197"/>
            <a:ext cx="4929277" cy="5491997"/>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B647A7D4-CA8C-43B7-8D95-205FDED64CC3}"/>
              </a:ext>
            </a:extLst>
          </p:cNvPr>
          <p:cNvSpPr txBox="1"/>
          <p:nvPr/>
        </p:nvSpPr>
        <p:spPr>
          <a:xfrm>
            <a:off x="1421664" y="782442"/>
            <a:ext cx="3841216" cy="4877617"/>
          </a:xfrm>
          <a:prstGeom prst="rect">
            <a:avLst/>
          </a:prstGeom>
          <a:noFill/>
        </p:spPr>
        <p:txBody>
          <a:bodyPr wrap="square" rtlCol="0">
            <a:spAutoFit/>
          </a:bodyPr>
          <a:lstStyle/>
          <a:p>
            <a:pPr>
              <a:lnSpc>
                <a:spcPct val="107000"/>
              </a:lnSpc>
              <a:spcAft>
                <a:spcPts val="800"/>
              </a:spcAft>
            </a:pPr>
            <a:r>
              <a:rPr lang="sv-SE" sz="28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Ingår i avgiften</a:t>
            </a:r>
            <a:endParaRPr lang="sv-SE" sz="2800" dirty="0">
              <a:solidFill>
                <a:schemeClr val="bg1"/>
              </a:solidFill>
              <a:effectLst/>
              <a:latin typeface="Gisha" panose="020B0502040204020203" pitchFamily="34" charset="-79"/>
              <a:ea typeface="Calibri" panose="020F0502020204030204" pitchFamily="34" charset="0"/>
              <a:cs typeface="Gisha" panose="020B0502040204020203" pitchFamily="34" charset="-79"/>
            </a:endParaRPr>
          </a:p>
          <a:p>
            <a:pPr marL="342900" lvl="0" indent="-342900">
              <a:lnSpc>
                <a:spcPct val="150000"/>
              </a:lnSpc>
              <a:buFont typeface="Wingdings" panose="05000000000000000000" pitchFamily="2" charset="2"/>
              <a:buChar char=""/>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Försäkring, administration, utrustning (kavaj, tröja, väska, pins, flagga, visitkort, namnskylt)</a:t>
            </a:r>
          </a:p>
          <a:p>
            <a:pPr marL="342900" lvl="0" indent="-342900">
              <a:lnSpc>
                <a:spcPct val="150000"/>
              </a:lnSpc>
              <a:buFont typeface="Wingdings" panose="05000000000000000000" pitchFamily="2" charset="2"/>
              <a:buChar char=""/>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Skolgång </a:t>
            </a:r>
          </a:p>
          <a:p>
            <a:pPr marL="342900" lvl="0" indent="-342900">
              <a:lnSpc>
                <a:spcPct val="150000"/>
              </a:lnSpc>
              <a:buFont typeface="Wingdings" panose="05000000000000000000" pitchFamily="2" charset="2"/>
              <a:buChar char=""/>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 och husrum hos värdfamilj </a:t>
            </a:r>
          </a:p>
          <a:p>
            <a:pPr marL="342900" lvl="0" indent="-342900">
              <a:lnSpc>
                <a:spcPct val="150000"/>
              </a:lnSpc>
              <a:spcAft>
                <a:spcPts val="800"/>
              </a:spcAft>
              <a:buFont typeface="Wingdings" panose="05000000000000000000" pitchFamily="2" charset="2"/>
              <a:buChar char=""/>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Månadspeng (från Rotary mottagande klubb)</a:t>
            </a:r>
          </a:p>
          <a:p>
            <a:pPr marL="342900" lvl="0" indent="-342900">
              <a:lnSpc>
                <a:spcPct val="150000"/>
              </a:lnSpc>
              <a:spcAft>
                <a:spcPts val="800"/>
              </a:spcAft>
              <a:buFont typeface="Wingdings" panose="05000000000000000000" pitchFamily="2" charset="2"/>
              <a:buChar char=""/>
            </a:pPr>
            <a:r>
              <a:rPr lang="sv-SE" dirty="0">
                <a:solidFill>
                  <a:schemeClr val="bg1"/>
                </a:solidFill>
                <a:latin typeface="Calibri" panose="020F0502020204030204" pitchFamily="34" charset="0"/>
                <a:ea typeface="Calibri" panose="020F0502020204030204" pitchFamily="34" charset="0"/>
                <a:cs typeface="Times New Roman" panose="02020603050405020304" pitchFamily="18" charset="0"/>
              </a:rPr>
              <a:t>Vissa av Rotary arrangerade resor och träffar bl.a. återvändarträff </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6" name="textruta 5">
            <a:extLst>
              <a:ext uri="{FF2B5EF4-FFF2-40B4-BE49-F238E27FC236}">
                <a16:creationId xmlns:a16="http://schemas.microsoft.com/office/drawing/2014/main" id="{EC7F722B-9311-4703-9746-4C8301298E85}"/>
              </a:ext>
            </a:extLst>
          </p:cNvPr>
          <p:cNvSpPr txBox="1"/>
          <p:nvPr/>
        </p:nvSpPr>
        <p:spPr>
          <a:xfrm>
            <a:off x="6824247" y="1923218"/>
            <a:ext cx="3633546" cy="3528530"/>
          </a:xfrm>
          <a:prstGeom prst="rect">
            <a:avLst/>
          </a:prstGeom>
          <a:noFill/>
        </p:spPr>
        <p:txBody>
          <a:bodyPr wrap="square" rtlCol="0">
            <a:spAutoFit/>
          </a:bodyPr>
          <a:lstStyle/>
          <a:p>
            <a:pPr>
              <a:lnSpc>
                <a:spcPct val="107000"/>
              </a:lnSpc>
              <a:spcAft>
                <a:spcPts val="800"/>
              </a:spcAft>
            </a:pPr>
            <a:r>
              <a:rPr lang="sv-SE" sz="2800" b="1" dirty="0">
                <a:solidFill>
                  <a:schemeClr val="bg1"/>
                </a:solidFill>
                <a:latin typeface="Gisha" panose="020B0502040204020203" pitchFamily="34" charset="-79"/>
                <a:cs typeface="Gisha" panose="020B0502040204020203" pitchFamily="34" charset="-79"/>
              </a:rPr>
              <a:t>Ingår </a:t>
            </a:r>
            <a:r>
              <a:rPr lang="sv-SE" sz="2800" b="1" dirty="0">
                <a:solidFill>
                  <a:srgbClr val="C10042"/>
                </a:solidFill>
                <a:latin typeface="Gisha" panose="020B0502040204020203" pitchFamily="34" charset="-79"/>
                <a:cs typeface="Gisha" panose="020B0502040204020203" pitchFamily="34" charset="-79"/>
              </a:rPr>
              <a:t>inte</a:t>
            </a:r>
            <a:r>
              <a:rPr lang="sv-SE" sz="2800" b="1" dirty="0">
                <a:solidFill>
                  <a:schemeClr val="bg1"/>
                </a:solidFill>
                <a:latin typeface="Gisha" panose="020B0502040204020203" pitchFamily="34" charset="-79"/>
                <a:cs typeface="Gisha" panose="020B0502040204020203" pitchFamily="34" charset="-79"/>
              </a:rPr>
              <a:t> i avgiften</a:t>
            </a:r>
          </a:p>
          <a:p>
            <a:pPr marL="342900" lvl="0" indent="-342900">
              <a:lnSpc>
                <a:spcPct val="150000"/>
              </a:lnSpc>
              <a:buFont typeface="Wingdings" panose="05000000000000000000" pitchFamily="2" charset="2"/>
              <a:buChar char=""/>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Flygbiljett, visum, ev. vaccinationer</a:t>
            </a:r>
          </a:p>
          <a:p>
            <a:pPr marL="342900" lvl="0" indent="-342900">
              <a:lnSpc>
                <a:spcPct val="150000"/>
              </a:lnSpc>
              <a:buFont typeface="Wingdings" panose="05000000000000000000" pitchFamily="2" charset="2"/>
              <a:buChar char=""/>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Eventuell skoluniform m.m.</a:t>
            </a:r>
          </a:p>
          <a:p>
            <a:pPr marL="342900" lvl="0" indent="-342900">
              <a:lnSpc>
                <a:spcPct val="150000"/>
              </a:lnSpc>
              <a:buFont typeface="Wingdings" panose="05000000000000000000" pitchFamily="2" charset="2"/>
              <a:buChar char=""/>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Kläder och skor i utlandet</a:t>
            </a:r>
          </a:p>
          <a:p>
            <a:pPr marL="342900" lvl="0" indent="-342900">
              <a:lnSpc>
                <a:spcPct val="150000"/>
              </a:lnSpc>
              <a:buFont typeface="Wingdings" panose="05000000000000000000" pitchFamily="2" charset="2"/>
              <a:buChar char=""/>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Extra resor och utflykter</a:t>
            </a:r>
          </a:p>
          <a:p>
            <a:pPr marL="342900" lvl="0" indent="-342900">
              <a:lnSpc>
                <a:spcPct val="150000"/>
              </a:lnSpc>
              <a:spcAft>
                <a:spcPts val="800"/>
              </a:spcAft>
              <a:buFont typeface="Wingdings" panose="05000000000000000000" pitchFamily="2" charset="2"/>
              <a:buChar char=""/>
            </a:pPr>
            <a:r>
              <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Extra fickpengar </a:t>
            </a:r>
          </a:p>
          <a:p>
            <a:endParaRPr lang="sv-SE" dirty="0"/>
          </a:p>
        </p:txBody>
      </p:sp>
      <p:sp>
        <p:nvSpPr>
          <p:cNvPr id="9" name="Right Triangle 8">
            <a:extLst>
              <a:ext uri="{FF2B5EF4-FFF2-40B4-BE49-F238E27FC236}">
                <a16:creationId xmlns:a16="http://schemas.microsoft.com/office/drawing/2014/main" id="{9385F02A-3AEF-4314-A5A4-296F3F64F913}"/>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Picture 10">
            <a:extLst>
              <a:ext uri="{FF2B5EF4-FFF2-40B4-BE49-F238E27FC236}">
                <a16:creationId xmlns:a16="http://schemas.microsoft.com/office/drawing/2014/main" id="{D65EAC11-3894-4EED-8722-66472CB5173E}"/>
              </a:ext>
            </a:extLst>
          </p:cNvPr>
          <p:cNvPicPr>
            <a:picLocks noChangeAspect="1"/>
          </p:cNvPicPr>
          <p:nvPr/>
        </p:nvPicPr>
        <p:blipFill>
          <a:blip r:embed="rId3"/>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17098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7CC7D7-5569-4ED6-8B23-53BDCB8360F0}"/>
              </a:ext>
            </a:extLst>
          </p:cNvPr>
          <p:cNvSpPr/>
          <p:nvPr/>
        </p:nvSpPr>
        <p:spPr>
          <a:xfrm>
            <a:off x="413439" y="2091249"/>
            <a:ext cx="11189981" cy="2480752"/>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ruta 5">
            <a:extLst>
              <a:ext uri="{FF2B5EF4-FFF2-40B4-BE49-F238E27FC236}">
                <a16:creationId xmlns:a16="http://schemas.microsoft.com/office/drawing/2014/main" id="{9A5BA735-2AE7-405B-BDD6-D915F65EE9A8}"/>
              </a:ext>
            </a:extLst>
          </p:cNvPr>
          <p:cNvSpPr txBox="1"/>
          <p:nvPr/>
        </p:nvSpPr>
        <p:spPr>
          <a:xfrm>
            <a:off x="687644" y="2424472"/>
            <a:ext cx="10641570" cy="1697068"/>
          </a:xfrm>
          <a:prstGeom prst="rect">
            <a:avLst/>
          </a:prstGeom>
          <a:noFill/>
        </p:spPr>
        <p:txBody>
          <a:bodyPr wrap="square">
            <a:spAutoFit/>
          </a:bodyPr>
          <a:lstStyle/>
          <a:p>
            <a:pPr>
              <a:lnSpc>
                <a:spcPct val="150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Diskutera med dina föräldrar hur ni ska lägga upp ekonomin under utbytesåret. Hur mycket extra fickpengar kommer du att ha tillgång till? Kommer du ha möjlighet att åka på någon eller några resor som Rotary i mottagarlandet arrangerar?</a:t>
            </a:r>
          </a:p>
        </p:txBody>
      </p:sp>
      <p:sp>
        <p:nvSpPr>
          <p:cNvPr id="7" name="Rectangle 6">
            <a:extLst>
              <a:ext uri="{FF2B5EF4-FFF2-40B4-BE49-F238E27FC236}">
                <a16:creationId xmlns:a16="http://schemas.microsoft.com/office/drawing/2014/main" id="{0DEBE253-8395-4B76-AB66-0E5B590786D5}"/>
              </a:ext>
            </a:extLst>
          </p:cNvPr>
          <p:cNvSpPr/>
          <p:nvPr/>
        </p:nvSpPr>
        <p:spPr>
          <a:xfrm>
            <a:off x="1" y="498709"/>
            <a:ext cx="3936586" cy="1194537"/>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9">
            <a:extLst>
              <a:ext uri="{FF2B5EF4-FFF2-40B4-BE49-F238E27FC236}">
                <a16:creationId xmlns:a16="http://schemas.microsoft.com/office/drawing/2014/main" id="{2833C32F-685F-4F8D-A30B-06A12BB9D115}"/>
              </a:ext>
            </a:extLst>
          </p:cNvPr>
          <p:cNvSpPr txBox="1"/>
          <p:nvPr/>
        </p:nvSpPr>
        <p:spPr>
          <a:xfrm>
            <a:off x="229251" y="831930"/>
            <a:ext cx="3936585" cy="528093"/>
          </a:xfrm>
          <a:prstGeom prst="rect">
            <a:avLst/>
          </a:prstGeom>
          <a:noFill/>
        </p:spPr>
        <p:txBody>
          <a:bodyPr wrap="square">
            <a:spAutoFit/>
          </a:bodyPr>
          <a:lstStyle/>
          <a:p>
            <a:pPr>
              <a:lnSpc>
                <a:spcPct val="107000"/>
              </a:lnSpc>
              <a:spcAft>
                <a:spcPts val="800"/>
              </a:spcAft>
            </a:pPr>
            <a:r>
              <a:rPr lang="sv-SE" sz="28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Diskussionsfråga 1</a:t>
            </a:r>
          </a:p>
        </p:txBody>
      </p:sp>
      <p:sp>
        <p:nvSpPr>
          <p:cNvPr id="10" name="Right Triangle 9">
            <a:extLst>
              <a:ext uri="{FF2B5EF4-FFF2-40B4-BE49-F238E27FC236}">
                <a16:creationId xmlns:a16="http://schemas.microsoft.com/office/drawing/2014/main" id="{D2FB8C81-8EA9-4855-A4D9-66C03E854773}"/>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ight Triangle 10">
            <a:extLst>
              <a:ext uri="{FF2B5EF4-FFF2-40B4-BE49-F238E27FC236}">
                <a16:creationId xmlns:a16="http://schemas.microsoft.com/office/drawing/2014/main" id="{DC6CF189-4941-40F5-9231-907661E8A35E}"/>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Picture 11">
            <a:extLst>
              <a:ext uri="{FF2B5EF4-FFF2-40B4-BE49-F238E27FC236}">
                <a16:creationId xmlns:a16="http://schemas.microsoft.com/office/drawing/2014/main" id="{3D9A1B22-1981-4A51-B2BC-78478CD27FBC}"/>
              </a:ext>
            </a:extLst>
          </p:cNvPr>
          <p:cNvPicPr>
            <a:picLocks noChangeAspect="1"/>
          </p:cNvPicPr>
          <p:nvPr/>
        </p:nvPicPr>
        <p:blipFill>
          <a:blip r:embed="rId3"/>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379605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390E2-E140-4047-9FEB-4263938763F5}"/>
              </a:ext>
            </a:extLst>
          </p:cNvPr>
          <p:cNvSpPr/>
          <p:nvPr/>
        </p:nvSpPr>
        <p:spPr>
          <a:xfrm>
            <a:off x="0" y="2111367"/>
            <a:ext cx="10478814" cy="1527269"/>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ruta 5">
            <a:extLst>
              <a:ext uri="{FF2B5EF4-FFF2-40B4-BE49-F238E27FC236}">
                <a16:creationId xmlns:a16="http://schemas.microsoft.com/office/drawing/2014/main" id="{3A60A52B-05F1-4570-B37F-781FA9455A7B}"/>
              </a:ext>
            </a:extLst>
          </p:cNvPr>
          <p:cNvSpPr txBox="1"/>
          <p:nvPr/>
        </p:nvSpPr>
        <p:spPr>
          <a:xfrm>
            <a:off x="336330" y="2321004"/>
            <a:ext cx="9985043" cy="1107996"/>
          </a:xfrm>
          <a:prstGeom prst="rect">
            <a:avLst/>
          </a:prstGeom>
          <a:noFill/>
        </p:spPr>
        <p:txBody>
          <a:bodyPr wrap="square" rtlCol="0">
            <a:spAutoFit/>
          </a:bodyPr>
          <a:lstStyle/>
          <a:p>
            <a:pPr algn="ctr"/>
            <a:r>
              <a:rPr lang="sv-SE" sz="6600" b="1" dirty="0">
                <a:solidFill>
                  <a:schemeClr val="bg1"/>
                </a:solidFill>
                <a:latin typeface="Gisha" panose="020B0502040204020203" pitchFamily="34" charset="-79"/>
                <a:cs typeface="Gisha" panose="020B0502040204020203" pitchFamily="34" charset="-79"/>
              </a:rPr>
              <a:t>What </a:t>
            </a:r>
            <a:r>
              <a:rPr lang="sv-SE" sz="6600" b="1" dirty="0">
                <a:solidFill>
                  <a:srgbClr val="C10042"/>
                </a:solidFill>
                <a:latin typeface="Gisha" panose="020B0502040204020203" pitchFamily="34" charset="-79"/>
                <a:cs typeface="Gisha" panose="020B0502040204020203" pitchFamily="34" charset="-79"/>
              </a:rPr>
              <a:t>not</a:t>
            </a:r>
            <a:r>
              <a:rPr lang="sv-SE" sz="6600" b="1" dirty="0">
                <a:solidFill>
                  <a:schemeClr val="bg1"/>
                </a:solidFill>
                <a:latin typeface="Gisha" panose="020B0502040204020203" pitchFamily="34" charset="-79"/>
                <a:cs typeface="Gisha" panose="020B0502040204020203" pitchFamily="34" charset="-79"/>
              </a:rPr>
              <a:t> to do &amp; to do..</a:t>
            </a:r>
          </a:p>
        </p:txBody>
      </p:sp>
      <p:sp>
        <p:nvSpPr>
          <p:cNvPr id="5" name="Right Triangle 4">
            <a:extLst>
              <a:ext uri="{FF2B5EF4-FFF2-40B4-BE49-F238E27FC236}">
                <a16:creationId xmlns:a16="http://schemas.microsoft.com/office/drawing/2014/main" id="{50B6C793-9EFD-4867-9268-84FF56942671}"/>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ight Triangle 5">
            <a:extLst>
              <a:ext uri="{FF2B5EF4-FFF2-40B4-BE49-F238E27FC236}">
                <a16:creationId xmlns:a16="http://schemas.microsoft.com/office/drawing/2014/main" id="{63DF7D11-8647-4E79-91CA-A4AAA1A0E71B}"/>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Picture 6">
            <a:extLst>
              <a:ext uri="{FF2B5EF4-FFF2-40B4-BE49-F238E27FC236}">
                <a16:creationId xmlns:a16="http://schemas.microsoft.com/office/drawing/2014/main" id="{452B977B-373D-43AA-8C6D-CFD160894BA7}"/>
              </a:ext>
            </a:extLst>
          </p:cNvPr>
          <p:cNvPicPr>
            <a:picLocks noChangeAspect="1"/>
          </p:cNvPicPr>
          <p:nvPr/>
        </p:nvPicPr>
        <p:blipFill>
          <a:blip r:embed="rId3"/>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17804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5B087914-4A09-41F9-AB89-F2004A47B875}"/>
              </a:ext>
            </a:extLst>
          </p:cNvPr>
          <p:cNvSpPr/>
          <p:nvPr/>
        </p:nvSpPr>
        <p:spPr>
          <a:xfrm flipH="1">
            <a:off x="6450562" y="5082072"/>
            <a:ext cx="5741434" cy="1775927"/>
          </a:xfrm>
          <a:prstGeom prst="rtTriangle">
            <a:avLst/>
          </a:prstGeom>
          <a:solidFill>
            <a:srgbClr val="019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ctangle 8">
            <a:extLst>
              <a:ext uri="{FF2B5EF4-FFF2-40B4-BE49-F238E27FC236}">
                <a16:creationId xmlns:a16="http://schemas.microsoft.com/office/drawing/2014/main" id="{99002D87-1D0B-4D8B-BA72-F8C3A5DE336A}"/>
              </a:ext>
            </a:extLst>
          </p:cNvPr>
          <p:cNvSpPr/>
          <p:nvPr/>
        </p:nvSpPr>
        <p:spPr>
          <a:xfrm>
            <a:off x="1102604" y="2378650"/>
            <a:ext cx="4458069" cy="2927666"/>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ctangle 7">
            <a:extLst>
              <a:ext uri="{FF2B5EF4-FFF2-40B4-BE49-F238E27FC236}">
                <a16:creationId xmlns:a16="http://schemas.microsoft.com/office/drawing/2014/main" id="{92435F8A-D5DE-4D3E-9E44-BAE9E8BB6014}"/>
              </a:ext>
            </a:extLst>
          </p:cNvPr>
          <p:cNvSpPr/>
          <p:nvPr/>
        </p:nvSpPr>
        <p:spPr>
          <a:xfrm>
            <a:off x="-19204" y="420723"/>
            <a:ext cx="6701687" cy="1339913"/>
          </a:xfrm>
          <a:prstGeom prst="rect">
            <a:avLst/>
          </a:prstGeom>
          <a:solidFill>
            <a:srgbClr val="0C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5">
            <a:extLst>
              <a:ext uri="{FF2B5EF4-FFF2-40B4-BE49-F238E27FC236}">
                <a16:creationId xmlns:a16="http://schemas.microsoft.com/office/drawing/2014/main" id="{682A4509-1848-4B2B-B711-77CC2998AF1A}"/>
              </a:ext>
            </a:extLst>
          </p:cNvPr>
          <p:cNvSpPr txBox="1"/>
          <p:nvPr/>
        </p:nvSpPr>
        <p:spPr>
          <a:xfrm>
            <a:off x="226708" y="705958"/>
            <a:ext cx="6258175" cy="769441"/>
          </a:xfrm>
          <a:prstGeom prst="rect">
            <a:avLst/>
          </a:prstGeom>
          <a:noFill/>
        </p:spPr>
        <p:txBody>
          <a:bodyPr wrap="square" rtlCol="0">
            <a:spAutoFit/>
          </a:bodyPr>
          <a:lstStyle/>
          <a:p>
            <a:r>
              <a:rPr lang="sv-SE" sz="4400" b="1" dirty="0">
                <a:solidFill>
                  <a:srgbClr val="C10042"/>
                </a:solidFill>
                <a:effectLst/>
                <a:latin typeface="Gisha" panose="020B0502040204020203" pitchFamily="34" charset="-79"/>
                <a:ea typeface="Calibri" panose="020F0502020204030204" pitchFamily="34" charset="0"/>
                <a:cs typeface="Gisha" panose="020B0502040204020203" pitchFamily="34" charset="-79"/>
              </a:rPr>
              <a:t>Bilaga G</a:t>
            </a:r>
            <a:r>
              <a:rPr lang="sv-SE" sz="4400" b="1" dirty="0">
                <a:solidFill>
                  <a:schemeClr val="bg1"/>
                </a:solidFill>
                <a:effectLst/>
                <a:latin typeface="Gisha" panose="020B0502040204020203" pitchFamily="34" charset="-79"/>
                <a:ea typeface="Calibri" panose="020F0502020204030204" pitchFamily="34" charset="0"/>
                <a:cs typeface="Gisha" panose="020B0502040204020203" pitchFamily="34" charset="-79"/>
              </a:rPr>
              <a:t> i din ansökan</a:t>
            </a:r>
          </a:p>
        </p:txBody>
      </p:sp>
      <p:sp>
        <p:nvSpPr>
          <p:cNvPr id="3" name="textruta 2">
            <a:extLst>
              <a:ext uri="{FF2B5EF4-FFF2-40B4-BE49-F238E27FC236}">
                <a16:creationId xmlns:a16="http://schemas.microsoft.com/office/drawing/2014/main" id="{B22F2346-CBF4-44E8-9B0F-C4F5551CDCE6}"/>
              </a:ext>
            </a:extLst>
          </p:cNvPr>
          <p:cNvSpPr txBox="1"/>
          <p:nvPr/>
        </p:nvSpPr>
        <p:spPr>
          <a:xfrm>
            <a:off x="1476068" y="2819222"/>
            <a:ext cx="3711140" cy="2046522"/>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Villkor och bestämmelser</a:t>
            </a:r>
            <a:br>
              <a:rPr lang="sv-SE" sz="2400" dirty="0">
                <a:effectLst/>
                <a:latin typeface="Gisha" panose="020B0502040204020203" pitchFamily="34" charset="-79"/>
                <a:ea typeface="Calibri" panose="020F0502020204030204" pitchFamily="34" charset="0"/>
                <a:cs typeface="Gisha" panose="020B0502040204020203" pitchFamily="34" charset="-79"/>
              </a:rPr>
            </a:br>
            <a:endParaRPr lang="sv-SE" sz="2400" dirty="0">
              <a:effectLst/>
              <a:latin typeface="Gisha" panose="020B0502040204020203" pitchFamily="34" charset="-79"/>
              <a:ea typeface="Calibri" panose="020F0502020204030204" pitchFamily="34" charset="0"/>
              <a:cs typeface="Gisha" panose="020B0502040204020203" pitchFamily="34" charset="-79"/>
            </a:endParaRPr>
          </a:p>
          <a:p>
            <a:pPr marL="342900" lvl="0" indent="-342900">
              <a:lnSpc>
                <a:spcPct val="107000"/>
              </a:lnSpc>
              <a:spcAft>
                <a:spcPts val="800"/>
              </a:spcAft>
              <a:buFont typeface="Symbol" panose="05050102010706020507" pitchFamily="18" charset="2"/>
              <a:buChar char=""/>
            </a:pPr>
            <a:r>
              <a:rPr lang="sv-SE" sz="2400" dirty="0">
                <a:effectLst/>
                <a:latin typeface="Gisha" panose="020B0502040204020203" pitchFamily="34" charset="-79"/>
                <a:ea typeface="Calibri" panose="020F0502020204030204" pitchFamily="34" charset="0"/>
                <a:cs typeface="Gisha" panose="020B0502040204020203" pitchFamily="34" charset="-79"/>
              </a:rPr>
              <a:t>Rekommendationer för ett lyckat utbyte</a:t>
            </a:r>
          </a:p>
        </p:txBody>
      </p:sp>
      <p:pic>
        <p:nvPicPr>
          <p:cNvPr id="10" name="Bildobjekt 9">
            <a:extLst>
              <a:ext uri="{FF2B5EF4-FFF2-40B4-BE49-F238E27FC236}">
                <a16:creationId xmlns:a16="http://schemas.microsoft.com/office/drawing/2014/main" id="{ADBD7466-00A5-4E2B-B013-0EA351E76622}"/>
              </a:ext>
            </a:extLst>
          </p:cNvPr>
          <p:cNvPicPr>
            <a:picLocks noChangeAspect="1"/>
          </p:cNvPicPr>
          <p:nvPr/>
        </p:nvPicPr>
        <p:blipFill>
          <a:blip r:embed="rId3"/>
          <a:stretch>
            <a:fillRect/>
          </a:stretch>
        </p:blipFill>
        <p:spPr>
          <a:xfrm rot="223814">
            <a:off x="6866365" y="550520"/>
            <a:ext cx="4268495" cy="5791762"/>
          </a:xfrm>
          <a:prstGeom prst="rect">
            <a:avLst/>
          </a:prstGeom>
          <a:ln>
            <a:noFill/>
          </a:ln>
          <a:effectLst>
            <a:outerShdw blurRad="292100" dist="139700" dir="2700000" algn="tl" rotWithShape="0">
              <a:srgbClr val="333333">
                <a:alpha val="65000"/>
              </a:srgbClr>
            </a:outerShdw>
          </a:effectLst>
        </p:spPr>
      </p:pic>
      <p:sp>
        <p:nvSpPr>
          <p:cNvPr id="11" name="Right Triangle 10">
            <a:extLst>
              <a:ext uri="{FF2B5EF4-FFF2-40B4-BE49-F238E27FC236}">
                <a16:creationId xmlns:a16="http://schemas.microsoft.com/office/drawing/2014/main" id="{8BB64C29-1D39-4F0B-9AA8-5BDDC61A24F1}"/>
              </a:ext>
            </a:extLst>
          </p:cNvPr>
          <p:cNvSpPr/>
          <p:nvPr/>
        </p:nvSpPr>
        <p:spPr>
          <a:xfrm>
            <a:off x="-1" y="5728996"/>
            <a:ext cx="10493830" cy="1129004"/>
          </a:xfrm>
          <a:prstGeom prst="rtTriangle">
            <a:avLst/>
          </a:prstGeom>
          <a:solidFill>
            <a:srgbClr val="C1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 name="Picture 12">
            <a:extLst>
              <a:ext uri="{FF2B5EF4-FFF2-40B4-BE49-F238E27FC236}">
                <a16:creationId xmlns:a16="http://schemas.microsoft.com/office/drawing/2014/main" id="{8AD77E8E-3F8A-4ED6-A551-9DCDF6DDFF03}"/>
              </a:ext>
            </a:extLst>
          </p:cNvPr>
          <p:cNvPicPr>
            <a:picLocks noChangeAspect="1"/>
          </p:cNvPicPr>
          <p:nvPr/>
        </p:nvPicPr>
        <p:blipFill>
          <a:blip r:embed="rId4"/>
          <a:stretch>
            <a:fillRect/>
          </a:stretch>
        </p:blipFill>
        <p:spPr>
          <a:xfrm>
            <a:off x="11113675" y="5924055"/>
            <a:ext cx="818851" cy="738885"/>
          </a:xfrm>
          <a:prstGeom prst="rect">
            <a:avLst/>
          </a:prstGeom>
        </p:spPr>
      </p:pic>
    </p:spTree>
    <p:extLst>
      <p:ext uri="{BB962C8B-B14F-4D97-AF65-F5344CB8AC3E}">
        <p14:creationId xmlns:p14="http://schemas.microsoft.com/office/powerpoint/2010/main" val="182178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3994</Words>
  <Application>Microsoft Office PowerPoint</Application>
  <PresentationFormat>Bredbild</PresentationFormat>
  <Paragraphs>260</Paragraphs>
  <Slides>29</Slides>
  <Notes>29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29</vt:i4>
      </vt:variant>
    </vt:vector>
  </HeadingPairs>
  <TitlesOfParts>
    <vt:vector size="37" baseType="lpstr">
      <vt:lpstr>Arial</vt:lpstr>
      <vt:lpstr>Calibri</vt:lpstr>
      <vt:lpstr>Calibri Light</vt:lpstr>
      <vt:lpstr>Gisha</vt:lpstr>
      <vt:lpstr>Montserrat</vt:lpstr>
      <vt:lpstr>Symbol</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Lydén Lynn</dc:creator>
  <cp:keywords>class='Open'</cp:keywords>
  <cp:lastModifiedBy>Margareta Troive-Hallström</cp:lastModifiedBy>
  <cp:revision>103</cp:revision>
  <dcterms:created xsi:type="dcterms:W3CDTF">2021-10-09T21:14:28Z</dcterms:created>
  <dcterms:modified xsi:type="dcterms:W3CDTF">2022-02-14T18:10:35Z</dcterms:modified>
</cp:coreProperties>
</file>