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9" r:id="rId2"/>
    <p:sldId id="310" r:id="rId3"/>
    <p:sldId id="282" r:id="rId4"/>
    <p:sldId id="309" r:id="rId5"/>
    <p:sldId id="369" r:id="rId6"/>
    <p:sldId id="370" r:id="rId7"/>
    <p:sldId id="371" r:id="rId8"/>
    <p:sldId id="372" r:id="rId9"/>
    <p:sldId id="375" r:id="rId10"/>
    <p:sldId id="373" r:id="rId11"/>
    <p:sldId id="374" r:id="rId12"/>
    <p:sldId id="376" r:id="rId13"/>
    <p:sldId id="377" r:id="rId14"/>
    <p:sldId id="265" r:id="rId15"/>
    <p:sldId id="378" r:id="rId16"/>
    <p:sldId id="307" r:id="rId17"/>
    <p:sldId id="299" r:id="rId18"/>
    <p:sldId id="305" r:id="rId19"/>
    <p:sldId id="379" r:id="rId2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A81B"/>
    <a:srgbClr val="0050A2"/>
    <a:srgbClr val="0C3C7C"/>
    <a:srgbClr val="C10042"/>
    <a:srgbClr val="E7E7E8"/>
    <a:srgbClr val="019F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704" autoAdjust="0"/>
  </p:normalViewPr>
  <p:slideViewPr>
    <p:cSldViewPr snapToGrid="0">
      <p:cViewPr varScale="1">
        <p:scale>
          <a:sx n="87" d="100"/>
          <a:sy n="87" d="100"/>
        </p:scale>
        <p:origin x="1421" y="77"/>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p:scale>
          <a:sx n="100" d="100"/>
          <a:sy n="100" d="100"/>
        </p:scale>
        <p:origin x="2400" y="-209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72DE7F-66E6-46B7-BC97-125166CF1462}" type="datetimeFigureOut">
              <a:rPr lang="en-US" smtClean="0"/>
              <a:t>4/4/2022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0D348B-72BE-4941-B12C-09A6E5ED3F1E}" type="slidenum">
              <a:rPr lang="en-US" smtClean="0"/>
              <a:t>‹#›</a:t>
            </a:fld>
            <a:endParaRPr lang="en-US" dirty="0"/>
          </a:p>
        </p:txBody>
      </p:sp>
    </p:spTree>
    <p:extLst>
      <p:ext uri="{BB962C8B-B14F-4D97-AF65-F5344CB8AC3E}">
        <p14:creationId xmlns:p14="http://schemas.microsoft.com/office/powerpoint/2010/main" val="1821713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800"/>
              </a:spcAft>
            </a:pPr>
            <a:r>
              <a:rPr lang="sv-SE" sz="1100" dirty="0">
                <a:effectLst/>
                <a:latin typeface="Calibri" panose="020F0502020204030204" pitchFamily="34" charset="0"/>
                <a:ea typeface="Calibri" panose="020F0502020204030204" pitchFamily="34" charset="0"/>
                <a:cs typeface="Times New Roman" panose="02020603050405020304" pitchFamily="18" charset="0"/>
              </a:rPr>
              <a:t>Välkommen att bli värdfamilj eller kontaktperson och värdklubb till en utbytesstudent genom Rotary! Den här presentationen utgör del tre i en utbildningsserie skapad för Rotarys Ungdomsutbyte. Del ett är inriktad på utresande svenska ungdomar och deras föräldrar. Del två handlar om Rotarys ungdomsskydd och den obligatoriska certifiering av vuxna över 18 år som har kontakt med utbytesstudenterna.</a:t>
            </a:r>
          </a:p>
          <a:p>
            <a:pPr>
              <a:spcAft>
                <a:spcPts val="800"/>
              </a:spcAft>
            </a:pPr>
            <a:r>
              <a:rPr lang="sv-SE" sz="1100" dirty="0">
                <a:effectLst/>
                <a:latin typeface="Calibri" panose="020F0502020204030204" pitchFamily="34" charset="0"/>
                <a:ea typeface="Calibri" panose="020F0502020204030204" pitchFamily="34" charset="0"/>
                <a:cs typeface="Times New Roman" panose="02020603050405020304" pitchFamily="18" charset="0"/>
              </a:rPr>
              <a:t>. </a:t>
            </a:r>
          </a:p>
          <a:p>
            <a:pPr>
              <a:spcAft>
                <a:spcPts val="800"/>
              </a:spcAft>
            </a:pPr>
            <a:r>
              <a:rPr lang="sv-SE" sz="1100" dirty="0">
                <a:effectLst/>
                <a:latin typeface="Calibri" panose="020F0502020204030204" pitchFamily="34" charset="0"/>
                <a:ea typeface="Calibri" panose="020F0502020204030204" pitchFamily="34" charset="0"/>
                <a:cs typeface="Times New Roman" panose="02020603050405020304" pitchFamily="18" charset="0"/>
              </a:rPr>
              <a:t> </a:t>
            </a:r>
            <a:endParaRPr lang="sv-SE" sz="1100" dirty="0"/>
          </a:p>
        </p:txBody>
      </p:sp>
      <p:sp>
        <p:nvSpPr>
          <p:cNvPr id="4" name="Platshållare för bildnummer 3"/>
          <p:cNvSpPr>
            <a:spLocks noGrp="1"/>
          </p:cNvSpPr>
          <p:nvPr>
            <p:ph type="sldNum" sz="quarter" idx="5"/>
          </p:nvPr>
        </p:nvSpPr>
        <p:spPr/>
        <p:txBody>
          <a:bodyPr/>
          <a:lstStyle/>
          <a:p>
            <a:fld id="{C70D348B-72BE-4941-B12C-09A6E5ED3F1E}" type="slidenum">
              <a:rPr lang="en-US" smtClean="0"/>
              <a:t>1</a:t>
            </a:fld>
            <a:endParaRPr lang="en-US" dirty="0"/>
          </a:p>
        </p:txBody>
      </p:sp>
    </p:spTree>
    <p:extLst>
      <p:ext uri="{BB962C8B-B14F-4D97-AF65-F5344CB8AC3E}">
        <p14:creationId xmlns:p14="http://schemas.microsoft.com/office/powerpoint/2010/main" val="714609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sv-SE" sz="1400" dirty="0">
                <a:effectLst/>
                <a:latin typeface="Calibri" panose="020F0502020204030204" pitchFamily="34" charset="0"/>
                <a:ea typeface="Calibri" panose="020F0502020204030204" pitchFamily="34" charset="0"/>
                <a:cs typeface="Times New Roman" panose="02020603050405020304" pitchFamily="18" charset="0"/>
              </a:rPr>
              <a:t>När de utländska utbytesstudenterna har kommit så görs en slutlig placering i lämplig årskurs och program på gymnasieskolan. Placeringen görs i samråd mellan utbytesstudenten, värdfamiljen och kontaktpersonen.</a:t>
            </a:r>
          </a:p>
          <a:p>
            <a:pPr>
              <a:lnSpc>
                <a:spcPct val="107000"/>
              </a:lnSpc>
              <a:spcAft>
                <a:spcPts val="800"/>
              </a:spcAft>
            </a:pPr>
            <a:r>
              <a:rPr lang="sv-SE" sz="1400" dirty="0">
                <a:effectLst/>
                <a:latin typeface="Calibri" panose="020F0502020204030204" pitchFamily="34" charset="0"/>
                <a:ea typeface="Calibri" panose="020F0502020204030204" pitchFamily="34" charset="0"/>
                <a:cs typeface="Times New Roman" panose="02020603050405020304" pitchFamily="18" charset="0"/>
              </a:rPr>
              <a:t>Lektionerna i skolan är obligatoriska så det är viktigt att utbytesstudenten får en lämplig studieplan så att arbetet i skolan bedrivs hela dagen. Det är därför viktigt att värdföräldrar alternativt kontaktpersonen får fullmakt för att, om det behövs, hålla koll på närvaron via  skolans närvarosystem.</a:t>
            </a:r>
          </a:p>
          <a:p>
            <a:pPr>
              <a:lnSpc>
                <a:spcPct val="107000"/>
              </a:lnSpc>
              <a:spcAft>
                <a:spcPts val="800"/>
              </a:spcAft>
            </a:pPr>
            <a:r>
              <a:rPr lang="sv-SE" sz="1400" dirty="0">
                <a:latin typeface="Calibri" panose="020F0502020204030204" pitchFamily="34" charset="0"/>
                <a:ea typeface="Calibri" panose="020F0502020204030204" pitchFamily="34" charset="0"/>
                <a:cs typeface="Times New Roman" panose="02020603050405020304" pitchFamily="18" charset="0"/>
              </a:rPr>
              <a:t>Det förekommer att utbytesstudenter ställer krav på att få betyg i de kurser de deltar i. Den svenska gymnasieskolan kan inte utan vidare utfärda betyg, däremot finns det möjlighet skriva intyg.</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C70D348B-72BE-4941-B12C-09A6E5ED3F1E}" type="slidenum">
              <a:rPr lang="en-US" smtClean="0"/>
              <a:t>10</a:t>
            </a:fld>
            <a:endParaRPr lang="en-US" dirty="0"/>
          </a:p>
        </p:txBody>
      </p:sp>
    </p:spTree>
    <p:extLst>
      <p:ext uri="{BB962C8B-B14F-4D97-AF65-F5344CB8AC3E}">
        <p14:creationId xmlns:p14="http://schemas.microsoft.com/office/powerpoint/2010/main" val="3160950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sv-SE" sz="1400" dirty="0">
                <a:effectLst/>
                <a:latin typeface="Calibri" panose="020F0502020204030204" pitchFamily="34" charset="0"/>
                <a:ea typeface="Calibri" panose="020F0502020204030204" pitchFamily="34" charset="0"/>
                <a:cs typeface="Times New Roman" panose="02020603050405020304" pitchFamily="18" charset="0"/>
              </a:rPr>
              <a:t>I början av utbytesåret anordnar Rotarys Ungdomsutbyte ett obligatoriskt introduktionsläger med språkträning, information om Sverige samt ev. studiebesök.</a:t>
            </a:r>
          </a:p>
          <a:p>
            <a:pPr>
              <a:lnSpc>
                <a:spcPct val="107000"/>
              </a:lnSpc>
              <a:spcAft>
                <a:spcPts val="800"/>
              </a:spcAft>
            </a:pPr>
            <a:r>
              <a:rPr lang="sv-SE" sz="1400" dirty="0">
                <a:effectLst/>
                <a:latin typeface="Calibri" panose="020F0502020204030204" pitchFamily="34" charset="0"/>
                <a:ea typeface="Calibri" panose="020F0502020204030204" pitchFamily="34" charset="0"/>
                <a:cs typeface="Times New Roman" panose="02020603050405020304" pitchFamily="18" charset="0"/>
              </a:rPr>
              <a:t>Introduktionskursen hålls under en vecka före skolstarten i augusti för utbytesstudenter från norra halvklotet, respektive i januari/februari för utbytesstudenter från södra halvklotet. </a:t>
            </a:r>
          </a:p>
          <a:p>
            <a:pPr>
              <a:lnSpc>
                <a:spcPct val="107000"/>
              </a:lnSpc>
              <a:spcAft>
                <a:spcPts val="800"/>
              </a:spcAft>
            </a:pPr>
            <a:r>
              <a:rPr lang="sv-SE" sz="1400" dirty="0">
                <a:effectLst/>
                <a:latin typeface="Calibri" panose="020F0502020204030204" pitchFamily="34" charset="0"/>
                <a:ea typeface="Calibri" panose="020F0502020204030204" pitchFamily="34" charset="0"/>
                <a:cs typeface="Times New Roman" panose="02020603050405020304" pitchFamily="18" charset="0"/>
              </a:rPr>
              <a:t>En förutsättning för att de utländska utbytesstudenterna ska få så stor behållning som möjligt av sitt utbytesår, är att de snarast lär sig svenska. Man ska komma ihåg att utbytesstudenterna i sin ansökan gått med på att göra allt för att lära sig värdlandets språk.</a:t>
            </a:r>
          </a:p>
          <a:p>
            <a:pPr>
              <a:lnSpc>
                <a:spcPct val="107000"/>
              </a:lnSpc>
              <a:spcAft>
                <a:spcPts val="800"/>
              </a:spcAft>
            </a:pPr>
            <a:r>
              <a:rPr lang="sv-SE" sz="1400" dirty="0">
                <a:effectLst/>
                <a:latin typeface="Calibri" panose="020F0502020204030204" pitchFamily="34" charset="0"/>
                <a:ea typeface="Calibri" panose="020F0502020204030204" pitchFamily="34" charset="0"/>
                <a:cs typeface="Times New Roman" panose="02020603050405020304" pitchFamily="18" charset="0"/>
              </a:rPr>
              <a:t>Under första terminen är det bra om utbytesstudenterna får delta i skolornas invandrarundervisning. Den bästa inlärningen görs förstås hos värdfamiljerna och därför rekommenderas alla att prata svenska från första början.</a:t>
            </a:r>
          </a:p>
          <a:p>
            <a:endParaRPr lang="en-US" dirty="0"/>
          </a:p>
        </p:txBody>
      </p:sp>
      <p:sp>
        <p:nvSpPr>
          <p:cNvPr id="4" name="Slide Number Placeholder 3"/>
          <p:cNvSpPr>
            <a:spLocks noGrp="1"/>
          </p:cNvSpPr>
          <p:nvPr>
            <p:ph type="sldNum" sz="quarter" idx="5"/>
          </p:nvPr>
        </p:nvSpPr>
        <p:spPr/>
        <p:txBody>
          <a:bodyPr/>
          <a:lstStyle/>
          <a:p>
            <a:fld id="{C70D348B-72BE-4941-B12C-09A6E5ED3F1E}" type="slidenum">
              <a:rPr lang="en-US" smtClean="0"/>
              <a:t>11</a:t>
            </a:fld>
            <a:endParaRPr lang="en-US" dirty="0"/>
          </a:p>
        </p:txBody>
      </p:sp>
    </p:spTree>
    <p:extLst>
      <p:ext uri="{BB962C8B-B14F-4D97-AF65-F5344CB8AC3E}">
        <p14:creationId xmlns:p14="http://schemas.microsoft.com/office/powerpoint/2010/main" val="2818631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Klubbens ska se till</a:t>
            </a:r>
          </a:p>
          <a:p>
            <a:pPr>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att det finns värdfamiljer och en reservvärdfamilj</a:t>
            </a:r>
          </a:p>
          <a:p>
            <a:pPr>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det finns också ett krav på att klubben ska att förse utbytesstudenten med viktiga kontaktuppgifter till klubbens president, kontaktperson(er), läkare, polis, andra lokala myndigheter, hjälptelefonnummer mm.</a:t>
            </a:r>
          </a:p>
          <a:p>
            <a:pPr>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att kontaktpersonen har regelbunden kontakt </a:t>
            </a:r>
          </a:p>
          <a:p>
            <a:pPr>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att månadspengen  1000 kronor betalas ut</a:t>
            </a:r>
          </a:p>
          <a:p>
            <a:pPr>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att utbytesstudenten kommer till klubbens möten och aktiviteter och att utbytesstudenten vid åtminstone ett tillfälle håller ett föredrag om sig själv och sitt land. Ett förslag är att utbytesstudenten vid sina besök i klubben berättar om vad man gjort sedan förra besöket, gärna på svenska.</a:t>
            </a:r>
          </a:p>
          <a:p>
            <a:pPr>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Över huvud taget att klubbmedlemmarna engagerar sig och att utbytesstudenten kan få följa med på olika aktiviter. Tex kan man ge utbytesstudenten i uppdrag att skriva en  så kallad” Bucket list” vad han eller hon  skulle vilja vara med om under utbytesåret.</a:t>
            </a:r>
          </a:p>
          <a:p>
            <a:endParaRPr lang="en-US" dirty="0"/>
          </a:p>
        </p:txBody>
      </p:sp>
      <p:sp>
        <p:nvSpPr>
          <p:cNvPr id="4" name="Slide Number Placeholder 3"/>
          <p:cNvSpPr>
            <a:spLocks noGrp="1"/>
          </p:cNvSpPr>
          <p:nvPr>
            <p:ph type="sldNum" sz="quarter" idx="5"/>
          </p:nvPr>
        </p:nvSpPr>
        <p:spPr/>
        <p:txBody>
          <a:bodyPr/>
          <a:lstStyle/>
          <a:p>
            <a:fld id="{C70D348B-72BE-4941-B12C-09A6E5ED3F1E}" type="slidenum">
              <a:rPr lang="en-US" smtClean="0"/>
              <a:t>12</a:t>
            </a:fld>
            <a:endParaRPr lang="en-US" dirty="0"/>
          </a:p>
        </p:txBody>
      </p:sp>
    </p:spTree>
    <p:extLst>
      <p:ext uri="{BB962C8B-B14F-4D97-AF65-F5344CB8AC3E}">
        <p14:creationId xmlns:p14="http://schemas.microsoft.com/office/powerpoint/2010/main" val="1820178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0D348B-72BE-4941-B12C-09A6E5ED3F1E}" type="slidenum">
              <a:rPr lang="en-US" smtClean="0"/>
              <a:t>13</a:t>
            </a:fld>
            <a:endParaRPr lang="en-US" dirty="0"/>
          </a:p>
        </p:txBody>
      </p:sp>
    </p:spTree>
    <p:extLst>
      <p:ext uri="{BB962C8B-B14F-4D97-AF65-F5344CB8AC3E}">
        <p14:creationId xmlns:p14="http://schemas.microsoft.com/office/powerpoint/2010/main" val="3310745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sv-SE" sz="1800" i="1" dirty="0">
                <a:effectLst/>
                <a:latin typeface="Calibri" panose="020F0502020204030204" pitchFamily="34" charset="0"/>
                <a:ea typeface="Calibri" panose="020F0502020204030204" pitchFamily="34" charset="0"/>
                <a:cs typeface="Times New Roman" panose="02020603050405020304" pitchFamily="18" charset="0"/>
              </a:rPr>
              <a:t>Utbytesstudenter måste följa Rotarys regler och rekommendationer för utbytet och har i ansökan förbundit sig att följa dessa.</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a:p>
        </p:txBody>
      </p:sp>
      <p:sp>
        <p:nvSpPr>
          <p:cNvPr id="4" name="Slide Number Placeholder 3"/>
          <p:cNvSpPr>
            <a:spLocks noGrp="1"/>
          </p:cNvSpPr>
          <p:nvPr>
            <p:ph type="sldNum" sz="quarter" idx="5"/>
          </p:nvPr>
        </p:nvSpPr>
        <p:spPr/>
        <p:txBody>
          <a:bodyPr/>
          <a:lstStyle/>
          <a:p>
            <a:fld id="{C70D348B-72BE-4941-B12C-09A6E5ED3F1E}" type="slidenum">
              <a:rPr lang="en-US" smtClean="0"/>
              <a:t>14</a:t>
            </a:fld>
            <a:endParaRPr lang="en-US" dirty="0"/>
          </a:p>
        </p:txBody>
      </p:sp>
    </p:spTree>
    <p:extLst>
      <p:ext uri="{BB962C8B-B14F-4D97-AF65-F5344CB8AC3E}">
        <p14:creationId xmlns:p14="http://schemas.microsoft.com/office/powerpoint/2010/main" val="3636394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572000"/>
            <a:ext cx="5486400" cy="3600450"/>
          </a:xfrm>
        </p:spPr>
        <p:txBody>
          <a:bodyPr/>
          <a:lstStyle/>
          <a:p>
            <a:pPr>
              <a:lnSpc>
                <a:spcPct val="107000"/>
              </a:lnSpc>
            </a:pPr>
            <a:r>
              <a:rPr lang="sv-SE" sz="1100" i="1" dirty="0">
                <a:effectLst/>
                <a:latin typeface="Calibri" panose="020F0502020204030204" pitchFamily="34" charset="0"/>
                <a:ea typeface="Calibri" panose="020F0502020204030204" pitchFamily="34" charset="0"/>
                <a:cs typeface="Times New Roman" panose="02020603050405020304" pitchFamily="18" charset="0"/>
              </a:rPr>
              <a:t>Reglerna kan sammanfattas i 6D (ursprungligen 4D)</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sv-SE" sz="1100" b="1" i="1" dirty="0">
                <a:effectLst/>
                <a:latin typeface="Calibri" panose="020F0502020204030204" pitchFamily="34" charset="0"/>
                <a:ea typeface="Calibri" panose="020F0502020204030204" pitchFamily="34" charset="0"/>
                <a:cs typeface="Times New Roman" panose="02020603050405020304" pitchFamily="18" charset="0"/>
              </a:rPr>
              <a:t>Driving</a:t>
            </a:r>
            <a:r>
              <a:rPr lang="sv-SE" sz="1100" i="1" dirty="0">
                <a:effectLst/>
                <a:latin typeface="Calibri" panose="020F0502020204030204" pitchFamily="34" charset="0"/>
                <a:ea typeface="Calibri" panose="020F0502020204030204" pitchFamily="34" charset="0"/>
                <a:cs typeface="Times New Roman" panose="02020603050405020304" pitchFamily="18" charset="0"/>
              </a:rPr>
              <a:t> - Förbud mot att framföra motorfordon</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sv-SE" sz="1100" i="1" dirty="0">
                <a:effectLst/>
                <a:latin typeface="Calibri" panose="020F0502020204030204" pitchFamily="34" charset="0"/>
                <a:ea typeface="Calibri" panose="020F0502020204030204" pitchFamily="34" charset="0"/>
                <a:cs typeface="Times New Roman" panose="02020603050405020304" pitchFamily="18" charset="0"/>
              </a:rPr>
              <a:t>Som motorfordon räknas i detta sammanhang: bil, buss, lastbil, husbil, motorcykel, moped, scooter, snöskoter, traktor, motorbåt, eller liknande. </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sv-SE" sz="1100" b="1" i="1" dirty="0">
                <a:effectLst/>
                <a:latin typeface="Calibri" panose="020F0502020204030204" pitchFamily="34" charset="0"/>
                <a:ea typeface="Calibri" panose="020F0502020204030204" pitchFamily="34" charset="0"/>
                <a:cs typeface="Times New Roman" panose="02020603050405020304" pitchFamily="18" charset="0"/>
              </a:rPr>
              <a:t>Drugs</a:t>
            </a:r>
            <a:r>
              <a:rPr lang="sv-SE" sz="1100" i="1" dirty="0">
                <a:effectLst/>
                <a:latin typeface="Calibri" panose="020F0502020204030204" pitchFamily="34" charset="0"/>
                <a:ea typeface="Calibri" panose="020F0502020204030204" pitchFamily="34" charset="0"/>
                <a:cs typeface="Times New Roman" panose="02020603050405020304" pitchFamily="18" charset="0"/>
              </a:rPr>
              <a:t> - Förbud mot droger</a:t>
            </a:r>
            <a:br>
              <a:rPr lang="sv-SE" sz="1100" i="1" dirty="0">
                <a:effectLst/>
                <a:latin typeface="Calibri" panose="020F0502020204030204" pitchFamily="34" charset="0"/>
                <a:ea typeface="Calibri" panose="020F0502020204030204" pitchFamily="34" charset="0"/>
                <a:cs typeface="Times New Roman" panose="02020603050405020304" pitchFamily="18" charset="0"/>
              </a:rPr>
            </a:br>
            <a:r>
              <a:rPr lang="sv-SE" sz="1100" b="1" i="1" dirty="0">
                <a:effectLst/>
                <a:latin typeface="Calibri" panose="020F0502020204030204" pitchFamily="34" charset="0"/>
                <a:ea typeface="Calibri" panose="020F0502020204030204" pitchFamily="34" charset="0"/>
                <a:cs typeface="Times New Roman" panose="02020603050405020304" pitchFamily="18" charset="0"/>
              </a:rPr>
              <a:t>Drinking</a:t>
            </a:r>
            <a:r>
              <a:rPr lang="sv-SE" sz="1100" i="1" dirty="0">
                <a:effectLst/>
                <a:latin typeface="Calibri" panose="020F0502020204030204" pitchFamily="34" charset="0"/>
                <a:ea typeface="Calibri" panose="020F0502020204030204" pitchFamily="34" charset="0"/>
                <a:cs typeface="Times New Roman" panose="02020603050405020304" pitchFamily="18" charset="0"/>
              </a:rPr>
              <a:t> - Alkohol</a:t>
            </a:r>
            <a:br>
              <a:rPr lang="sv-SE" sz="1100" i="1" dirty="0">
                <a:effectLst/>
                <a:latin typeface="Calibri" panose="020F0502020204030204" pitchFamily="34" charset="0"/>
                <a:ea typeface="Calibri" panose="020F0502020204030204" pitchFamily="34" charset="0"/>
                <a:cs typeface="Times New Roman" panose="02020603050405020304" pitchFamily="18" charset="0"/>
              </a:rPr>
            </a:br>
            <a:r>
              <a:rPr lang="sv-SE" sz="1100" i="1" dirty="0">
                <a:effectLst/>
                <a:latin typeface="Calibri" panose="020F0502020204030204" pitchFamily="34" charset="0"/>
                <a:ea typeface="Calibri" panose="020F0502020204030204" pitchFamily="34" charset="0"/>
                <a:cs typeface="Times New Roman" panose="02020603050405020304" pitchFamily="18" charset="0"/>
              </a:rPr>
              <a:t>Förtäring av alkoholhaltiga drycker är uttryckligen förbjuden. Detta gäller även utbytesstudenter som har fyllt 18 år.</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sv-SE" sz="1100" b="1" i="1" dirty="0">
                <a:effectLst/>
                <a:latin typeface="Calibri" panose="020F0502020204030204" pitchFamily="34" charset="0"/>
                <a:ea typeface="Calibri" panose="020F0502020204030204" pitchFamily="34" charset="0"/>
                <a:cs typeface="Times New Roman" panose="02020603050405020304" pitchFamily="18" charset="0"/>
              </a:rPr>
              <a:t>Dating </a:t>
            </a:r>
            <a:r>
              <a:rPr lang="sv-SE" sz="1100" i="1" dirty="0">
                <a:effectLst/>
                <a:latin typeface="Calibri" panose="020F0502020204030204" pitchFamily="34" charset="0"/>
                <a:ea typeface="Calibri" panose="020F0502020204030204" pitchFamily="34" charset="0"/>
                <a:cs typeface="Times New Roman" panose="02020603050405020304" pitchFamily="18" charset="0"/>
              </a:rPr>
              <a:t>– Sällskapande/intimt umgänge</a:t>
            </a:r>
            <a:br>
              <a:rPr lang="sv-SE" sz="1100" i="1" dirty="0">
                <a:effectLst/>
                <a:latin typeface="Calibri" panose="020F0502020204030204" pitchFamily="34" charset="0"/>
                <a:ea typeface="Calibri" panose="020F0502020204030204" pitchFamily="34" charset="0"/>
                <a:cs typeface="Times New Roman" panose="02020603050405020304" pitchFamily="18" charset="0"/>
              </a:rPr>
            </a:br>
            <a:r>
              <a:rPr lang="sv-SE" sz="1100" i="1" dirty="0">
                <a:effectLst/>
                <a:latin typeface="Calibri" panose="020F0502020204030204" pitchFamily="34" charset="0"/>
                <a:ea typeface="Calibri" panose="020F0502020204030204" pitchFamily="34" charset="0"/>
                <a:cs typeface="Times New Roman" panose="02020603050405020304" pitchFamily="18" charset="0"/>
              </a:rPr>
              <a:t>Utbytesstudenterna bör umgås och bli vän med så många andra ungdomar som möjligt, av båda könen. Därför bör utbytesstudenterna undvika att binda sig känslomässigt till en enda person</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sv-SE" sz="1100" i="1" dirty="0">
                <a:effectLst/>
                <a:latin typeface="Calibri" panose="020F0502020204030204" pitchFamily="34" charset="0"/>
                <a:ea typeface="Calibri" panose="020F0502020204030204" pitchFamily="34" charset="0"/>
                <a:cs typeface="Times New Roman" panose="02020603050405020304" pitchFamily="18" charset="0"/>
              </a:rPr>
              <a:t> </a:t>
            </a:r>
            <a:r>
              <a:rPr lang="sv-SE" sz="1100" b="1" i="1" dirty="0">
                <a:effectLst/>
                <a:latin typeface="Calibri" panose="020F0502020204030204" pitchFamily="34" charset="0"/>
                <a:ea typeface="Calibri" panose="020F0502020204030204" pitchFamily="34" charset="0"/>
                <a:cs typeface="Times New Roman" panose="02020603050405020304" pitchFamily="18" charset="0"/>
              </a:rPr>
              <a:t>No Decorating No downloading</a:t>
            </a:r>
            <a:br>
              <a:rPr lang="sv-SE" sz="1100" i="1" dirty="0">
                <a:effectLst/>
                <a:latin typeface="Calibri" panose="020F0502020204030204" pitchFamily="34" charset="0"/>
                <a:ea typeface="Calibri" panose="020F0502020204030204" pitchFamily="34" charset="0"/>
                <a:cs typeface="Times New Roman" panose="02020603050405020304" pitchFamily="18" charset="0"/>
              </a:rPr>
            </a:br>
            <a:r>
              <a:rPr lang="sv-SE" sz="1100" i="1" dirty="0">
                <a:effectLst/>
                <a:latin typeface="Calibri" panose="020F0502020204030204" pitchFamily="34" charset="0"/>
                <a:ea typeface="Calibri" panose="020F0502020204030204" pitchFamily="34" charset="0"/>
                <a:cs typeface="Times New Roman" panose="02020603050405020304" pitchFamily="18" charset="0"/>
              </a:rPr>
              <a:t>Dessutom gäller ytterligare att utbytesstudenterna av hälsoskäl inte får pierca eller tatuera dig under utbytesåret. Det är inte heller tillåtet att göra otillåtna nedladdningar.</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sv-SE" sz="1100" b="1" i="1" dirty="0">
                <a:effectLst/>
                <a:latin typeface="Calibri" panose="020F0502020204030204" pitchFamily="34" charset="0"/>
                <a:ea typeface="Calibri" panose="020F0502020204030204" pitchFamily="34" charset="0"/>
                <a:cs typeface="Times New Roman" panose="02020603050405020304" pitchFamily="18" charset="0"/>
              </a:rPr>
              <a:t>Trots att utbytesstudenterna förbundit sig att följa reglerna har tyvärr under åren ett litet antal utbytesstudenter varit tvungna avbryta utbytesåret p.g.a. olämpligt uppförande. För att varna ungdomarna och förhindra att de måste skickas hem kan DC i respektive distrikt välja att tillämpa en rutin med ”gult och rött kort”. Det rekommenderas att parterna antecknar pågående skede och hur man upplever utvecklingen.</a:t>
            </a:r>
            <a:endParaRPr lang="sv-SE"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70D348B-72BE-4941-B12C-09A6E5ED3F1E}" type="slidenum">
              <a:rPr lang="en-US" smtClean="0"/>
              <a:t>15</a:t>
            </a:fld>
            <a:endParaRPr lang="en-US" dirty="0"/>
          </a:p>
        </p:txBody>
      </p:sp>
    </p:spTree>
    <p:extLst>
      <p:ext uri="{BB962C8B-B14F-4D97-AF65-F5344CB8AC3E}">
        <p14:creationId xmlns:p14="http://schemas.microsoft.com/office/powerpoint/2010/main" val="3797540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400" i="1" dirty="0">
                <a:effectLst/>
                <a:latin typeface="Calibri" panose="020F0502020204030204" pitchFamily="34" charset="0"/>
                <a:ea typeface="Calibri" panose="020F0502020204030204" pitchFamily="34" charset="0"/>
                <a:cs typeface="Times New Roman" panose="02020603050405020304" pitchFamily="18" charset="0"/>
              </a:rPr>
              <a:t>Någon gång händer det att utbytesstudenter tvingas avbryta sitt utbytesår. Orsaken kan t.ex. vara: (läs texten i presentationen)</a:t>
            </a:r>
            <a:br>
              <a:rPr lang="sv-SE" sz="1400" i="1" dirty="0">
                <a:effectLst/>
                <a:latin typeface="Calibri" panose="020F0502020204030204" pitchFamily="34" charset="0"/>
                <a:ea typeface="Calibri" panose="020F0502020204030204" pitchFamily="34" charset="0"/>
                <a:cs typeface="Times New Roman" panose="02020603050405020304" pitchFamily="18" charset="0"/>
              </a:rPr>
            </a:br>
            <a:r>
              <a:rPr lang="sv-SE" sz="1400" i="1" dirty="0">
                <a:effectLst/>
                <a:latin typeface="Calibri" panose="020F0502020204030204" pitchFamily="34" charset="0"/>
                <a:ea typeface="Calibri" panose="020F0502020204030204" pitchFamily="34" charset="0"/>
                <a:cs typeface="Times New Roman" panose="02020603050405020304" pitchFamily="18" charset="0"/>
              </a:rPr>
              <a:t>Beslut om hemsändning ska föregås av flera samtal mellan utbytesstudenten och värdklubben. Värddistriktet ska alltid kopplas in som i sin tur kontaktar distriktet i utomlands. Det är viktigt att problemlösningen ges tid. Ofta har alla inblandade parter sin egen version av vad som hänt. </a:t>
            </a:r>
            <a:endParaRPr lang="sv-SE" dirty="0"/>
          </a:p>
        </p:txBody>
      </p:sp>
      <p:sp>
        <p:nvSpPr>
          <p:cNvPr id="4" name="Platshållare för bildnummer 3"/>
          <p:cNvSpPr>
            <a:spLocks noGrp="1"/>
          </p:cNvSpPr>
          <p:nvPr>
            <p:ph type="sldNum" sz="quarter" idx="5"/>
          </p:nvPr>
        </p:nvSpPr>
        <p:spPr/>
        <p:txBody>
          <a:bodyPr/>
          <a:lstStyle/>
          <a:p>
            <a:fld id="{C70D348B-72BE-4941-B12C-09A6E5ED3F1E}" type="slidenum">
              <a:rPr lang="en-US" smtClean="0"/>
              <a:t>16</a:t>
            </a:fld>
            <a:endParaRPr lang="en-US" dirty="0"/>
          </a:p>
        </p:txBody>
      </p:sp>
    </p:spTree>
    <p:extLst>
      <p:ext uri="{BB962C8B-B14F-4D97-AF65-F5344CB8AC3E}">
        <p14:creationId xmlns:p14="http://schemas.microsoft.com/office/powerpoint/2010/main" val="3795313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15000"/>
              </a:lnSpc>
              <a:spcAft>
                <a:spcPts val="1000"/>
              </a:spcAft>
            </a:pPr>
            <a:r>
              <a:rPr lang="sv-SE" dirty="0">
                <a:effectLst/>
                <a:latin typeface="Arial" panose="020B0604020202020204" pitchFamily="34" charset="0"/>
                <a:ea typeface="Times New Roman" panose="02020603050405020304" pitchFamily="18" charset="0"/>
                <a:cs typeface="Times New Roman" panose="02020603050405020304" pitchFamily="18" charset="0"/>
              </a:rPr>
              <a:t>Vid sidan av ”DO not” uppmanas utbytesstudenterna till ”DOs”, d.v.s. en bra attityd som en förutsättning för ett lyckat utbytesår.</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v-SE" dirty="0">
                <a:effectLst/>
                <a:latin typeface="Arial" panose="020B0604020202020204" pitchFamily="34" charset="0"/>
                <a:ea typeface="Times New Roman" panose="02020603050405020304" pitchFamily="18" charset="0"/>
                <a:cs typeface="Times New Roman" panose="02020603050405020304" pitchFamily="18" charset="0"/>
              </a:rPr>
              <a:t>Det är till exempel viktigt att respektera värdfamiljen, lära sig språket, visa intresse och engagemang och att begränsa skärmtiden. </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v-SE" dirty="0">
                <a:effectLst/>
                <a:latin typeface="Arial" panose="020B0604020202020204" pitchFamily="34" charset="0"/>
                <a:ea typeface="Times New Roman" panose="02020603050405020304" pitchFamily="18" charset="0"/>
                <a:cs typeface="Times New Roman" panose="02020603050405020304" pitchFamily="18" charset="0"/>
              </a:rPr>
              <a:t> </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v-SE" dirty="0">
                <a:effectLst/>
                <a:latin typeface="Arial" panose="020B0604020202020204" pitchFamily="34" charset="0"/>
                <a:ea typeface="Times New Roman" panose="02020603050405020304" pitchFamily="18" charset="0"/>
                <a:cs typeface="Times New Roman" panose="02020603050405020304" pitchFamily="18" charset="0"/>
              </a:rPr>
              <a:t>Några tänkvärda uppmaningar finns i ”The six Be´s” – gör det bästa av ditt utbytesår</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i="1" dirty="0">
                <a:effectLst/>
                <a:latin typeface="Calibri" panose="020F0502020204030204" pitchFamily="34" charset="0"/>
                <a:ea typeface="Calibri" panose="020F0502020204030204" pitchFamily="34" charset="0"/>
                <a:cs typeface="Times New Roman" panose="02020603050405020304" pitchFamily="18" charset="0"/>
              </a:rPr>
              <a:t>.</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C70D348B-72BE-4941-B12C-09A6E5ED3F1E}" type="slidenum">
              <a:rPr lang="en-US" smtClean="0"/>
              <a:t>17</a:t>
            </a:fld>
            <a:endParaRPr lang="en-US" dirty="0"/>
          </a:p>
        </p:txBody>
      </p:sp>
    </p:spTree>
    <p:extLst>
      <p:ext uri="{BB962C8B-B14F-4D97-AF65-F5344CB8AC3E}">
        <p14:creationId xmlns:p14="http://schemas.microsoft.com/office/powerpoint/2010/main" val="243551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i="1" dirty="0">
                <a:effectLst/>
                <a:latin typeface="Calibri" panose="020F0502020204030204" pitchFamily="34" charset="0"/>
                <a:ea typeface="Calibri" panose="020F0502020204030204" pitchFamily="34" charset="0"/>
                <a:cs typeface="Times New Roman" panose="02020603050405020304" pitchFamily="18" charset="0"/>
              </a:rPr>
              <a:t>Många utbytesstudenter brukar tala om dom här olika stadierna under ett utbytesår.</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v-SE" i="1" dirty="0">
                <a:effectLst/>
                <a:latin typeface="Calibri" panose="020F0502020204030204" pitchFamily="34" charset="0"/>
                <a:ea typeface="Calibri" panose="020F0502020204030204" pitchFamily="34" charset="0"/>
                <a:cs typeface="Times New Roman" panose="02020603050405020304" pitchFamily="18" charset="0"/>
              </a:rPr>
              <a:t>Smekmånaden - Allt verkar spännande och intressant</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v-SE" i="1" dirty="0">
                <a:effectLst/>
                <a:latin typeface="Calibri" panose="020F0502020204030204" pitchFamily="34" charset="0"/>
                <a:ea typeface="Calibri" panose="020F0502020204030204" pitchFamily="34" charset="0"/>
                <a:cs typeface="Times New Roman" panose="02020603050405020304" pitchFamily="18" charset="0"/>
              </a:rPr>
              <a:t>Kulturtrötthet - Man börjar se skillnader och börjar känna dig obekväm.</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v-SE" i="1" dirty="0">
                <a:effectLst/>
                <a:latin typeface="Calibri" panose="020F0502020204030204" pitchFamily="34" charset="0"/>
                <a:ea typeface="Calibri" panose="020F0502020204030204" pitchFamily="34" charset="0"/>
                <a:cs typeface="Times New Roman" panose="02020603050405020304" pitchFamily="18" charset="0"/>
              </a:rPr>
              <a:t>Normalisering - Saker och ting börjar bli vettigt och man känner sig mer bekväm</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v-SE" i="1" dirty="0">
                <a:effectLst/>
                <a:latin typeface="Calibri" panose="020F0502020204030204" pitchFamily="34" charset="0"/>
                <a:ea typeface="Calibri" panose="020F0502020204030204" pitchFamily="34" charset="0"/>
                <a:cs typeface="Times New Roman" panose="02020603050405020304" pitchFamily="18" charset="0"/>
              </a:rPr>
              <a:t>Dolda problem - Men så även om man verkar passa in på ytan börjar man ifrågasätta saker, får hemlängtan och eventuellt ha konflikter med vänner och värdfamiljer.</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v-SE" i="1" dirty="0">
                <a:effectLst/>
                <a:latin typeface="Calibri" panose="020F0502020204030204" pitchFamily="34" charset="0"/>
                <a:ea typeface="Calibri" panose="020F0502020204030204" pitchFamily="34" charset="0"/>
                <a:cs typeface="Times New Roman" panose="02020603050405020304" pitchFamily="18" charset="0"/>
              </a:rPr>
              <a:t>Förståelse och hemkänsla - Man förstår och känner att man accepterar sin värdkultur. Man känner sig hemma och bekväm med deras sätt att leva. Man känner sig till och med som"en av dem".</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sv-SE" i="1" dirty="0">
                <a:effectLst/>
                <a:latin typeface="Calibri" panose="020F0502020204030204" pitchFamily="34" charset="0"/>
                <a:ea typeface="Calibri" panose="020F0502020204030204" pitchFamily="34" charset="0"/>
                <a:cs typeface="Times New Roman" panose="02020603050405020304" pitchFamily="18" charset="0"/>
              </a:rPr>
              <a:t>Dags för hemresa</a:t>
            </a:r>
            <a:r>
              <a:rPr lang="sv-SE" dirty="0">
                <a:effectLst/>
                <a:latin typeface="Calibri" panose="020F0502020204030204" pitchFamily="34" charset="0"/>
                <a:ea typeface="Calibri" panose="020F0502020204030204" pitchFamily="34" charset="0"/>
                <a:cs typeface="Times New Roman" panose="02020603050405020304" pitchFamily="18" charset="0"/>
              </a:rPr>
              <a:t> </a:t>
            </a:r>
            <a:r>
              <a:rPr lang="sv-SE" i="1" dirty="0">
                <a:effectLst/>
                <a:latin typeface="Calibri" panose="020F0502020204030204" pitchFamily="34" charset="0"/>
                <a:ea typeface="Calibri" panose="020F0502020204030204" pitchFamily="34" charset="0"/>
                <a:cs typeface="Times New Roman" panose="02020603050405020304" pitchFamily="18" charset="0"/>
              </a:rPr>
              <a:t> - Man har blandade känslor över att åka hem</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p>
          <a:p>
            <a:pPr>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endParaRPr lang="sv-SE" dirty="0"/>
          </a:p>
        </p:txBody>
      </p:sp>
      <p:sp>
        <p:nvSpPr>
          <p:cNvPr id="4" name="Platshållare för bildnummer 3"/>
          <p:cNvSpPr>
            <a:spLocks noGrp="1"/>
          </p:cNvSpPr>
          <p:nvPr>
            <p:ph type="sldNum" sz="quarter" idx="5"/>
          </p:nvPr>
        </p:nvSpPr>
        <p:spPr/>
        <p:txBody>
          <a:bodyPr/>
          <a:lstStyle/>
          <a:p>
            <a:fld id="{C70D348B-72BE-4941-B12C-09A6E5ED3F1E}" type="slidenum">
              <a:rPr lang="en-US" smtClean="0"/>
              <a:t>18</a:t>
            </a:fld>
            <a:endParaRPr lang="en-US" dirty="0"/>
          </a:p>
        </p:txBody>
      </p:sp>
    </p:spTree>
    <p:extLst>
      <p:ext uri="{BB962C8B-B14F-4D97-AF65-F5344CB8AC3E}">
        <p14:creationId xmlns:p14="http://schemas.microsoft.com/office/powerpoint/2010/main" val="3615655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538133"/>
            <a:ext cx="5486400" cy="3600450"/>
          </a:xfrm>
        </p:spPr>
        <p:txBody>
          <a:bodyPr/>
          <a:lstStyle/>
          <a:p>
            <a:pPr>
              <a:lnSpc>
                <a:spcPct val="107000"/>
              </a:lnSpc>
              <a:spcAft>
                <a:spcPts val="800"/>
              </a:spcAft>
            </a:pPr>
            <a:endParaRPr lang="sv-SE" sz="1100" dirty="0"/>
          </a:p>
          <a:p>
            <a:pPr>
              <a:lnSpc>
                <a:spcPct val="107000"/>
              </a:lnSpc>
              <a:spcAft>
                <a:spcPts val="800"/>
              </a:spcAft>
            </a:pPr>
            <a:endParaRPr lang="en-US" i="1" dirty="0"/>
          </a:p>
        </p:txBody>
      </p:sp>
      <p:sp>
        <p:nvSpPr>
          <p:cNvPr id="4" name="Slide Number Placeholder 3"/>
          <p:cNvSpPr>
            <a:spLocks noGrp="1"/>
          </p:cNvSpPr>
          <p:nvPr>
            <p:ph type="sldNum" sz="quarter" idx="5"/>
          </p:nvPr>
        </p:nvSpPr>
        <p:spPr/>
        <p:txBody>
          <a:bodyPr/>
          <a:lstStyle/>
          <a:p>
            <a:fld id="{C70D348B-72BE-4941-B12C-09A6E5ED3F1E}" type="slidenum">
              <a:rPr lang="en-US" smtClean="0"/>
              <a:t>19</a:t>
            </a:fld>
            <a:endParaRPr lang="en-US" dirty="0"/>
          </a:p>
        </p:txBody>
      </p:sp>
    </p:spTree>
    <p:extLst>
      <p:ext uri="{BB962C8B-B14F-4D97-AF65-F5344CB8AC3E}">
        <p14:creationId xmlns:p14="http://schemas.microsoft.com/office/powerpoint/2010/main" val="2334247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sv-SE" sz="1000" dirty="0">
                <a:effectLst/>
                <a:latin typeface="Calibri" panose="020F0502020204030204" pitchFamily="34" charset="0"/>
                <a:ea typeface="Calibri" panose="020F0502020204030204" pitchFamily="34" charset="0"/>
                <a:cs typeface="Times New Roman" panose="02020603050405020304" pitchFamily="18" charset="0"/>
              </a:rPr>
              <a:t>Inför den här utbildningen bör du ha läst skriften Att vara värdfamilj. Om du tillhör en klubb bör du också  repetera vad som står dokumentet Sponsoranmälan. Både Att vara värdfamilj och Sponsoranmälan finns att ladda ner på hemsidan rotarystudent.se. </a:t>
            </a:r>
          </a:p>
          <a:p>
            <a:pPr>
              <a:lnSpc>
                <a:spcPct val="107000"/>
              </a:lnSpc>
              <a:spcAft>
                <a:spcPts val="800"/>
              </a:spcAft>
            </a:pPr>
            <a:endParaRPr lang="sv-S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C70D348B-72BE-4941-B12C-09A6E5ED3F1E}" type="slidenum">
              <a:rPr lang="en-US" smtClean="0"/>
              <a:t>2</a:t>
            </a:fld>
            <a:endParaRPr lang="en-US" dirty="0"/>
          </a:p>
        </p:txBody>
      </p:sp>
    </p:spTree>
    <p:extLst>
      <p:ext uri="{BB962C8B-B14F-4D97-AF65-F5344CB8AC3E}">
        <p14:creationId xmlns:p14="http://schemas.microsoft.com/office/powerpoint/2010/main" val="2427976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dirty="0"/>
              <a:t>Så här fungerar Rotary Youth Exhange.</a:t>
            </a:r>
          </a:p>
          <a:p>
            <a:r>
              <a:rPr lang="sv-SE" sz="1100" dirty="0"/>
              <a:t>Programmet, som arrangeras av Rotary i mer än 100 länder, ger ungdomar mellan 15 och 19 år möjlighet att besöka och studera i ett annat land under ett skolår eller några veckor. </a:t>
            </a:r>
          </a:p>
          <a:p>
            <a:r>
              <a:rPr lang="sv-SE" sz="1100" dirty="0"/>
              <a:t>I Sverige samverkar landets samtliga distrikt genom ett s.k multidistrikt. För att multidistriktet ska kunna ingå avtal och vara arbetsgivare bildades 1982 Stiftelsen Rotarys Ungdomsutbyte.</a:t>
            </a:r>
          </a:p>
          <a:p>
            <a:r>
              <a:rPr lang="sv-SE" sz="1100" dirty="0"/>
              <a:t>Stiftelsens verksamhet finansieras av de utresande ungdomarnas programavgifter och bidrag från varje rotarymedlem. Bidraget via medlemsavgiften finansierar de utländska utbytesstudenternas månadspeng och introduktionsläger. Verksamheten drivs ideellt av medlemmar i de enskilda klubbarna, distriktsordföranden/District Chair DC för varje distrikt och korrespondenter som också de är rotarymedlemmar. Därutöver är två personer anställda vid Rotarys Ungdomsutbytets kontor (RU-kontoret).</a:t>
            </a:r>
          </a:p>
          <a:p>
            <a:r>
              <a:rPr lang="sv-SE" sz="1100" dirty="0"/>
              <a:t>Rotarys Ungdomsutbyte är i grunden ett utbyte ett utbyte mellan rotaryklubbar. Därför är en samma klubb som bedriver utbyte både Sponsorklubb/Sponsor club för den utresande svenska ungdomen och Värdklubb/Host club för den utländska ungdomen.</a:t>
            </a:r>
          </a:p>
          <a:p>
            <a:r>
              <a:rPr lang="sv-SE" sz="1100" dirty="0"/>
              <a:t>Som värdklubben ansvarar klubben för omhändertagandet av den utländska utbytesstudenten som kommer till Sverige. En viktig sak för klubben är att utse en eller flera kontaktpersoner (councellor) som regelbundet har kontakt med den utländska utbytesstudenten.</a:t>
            </a:r>
          </a:p>
          <a:p>
            <a:endParaRPr lang="sv-SE" dirty="0"/>
          </a:p>
        </p:txBody>
      </p:sp>
      <p:sp>
        <p:nvSpPr>
          <p:cNvPr id="4" name="Platshållare för bildnummer 3"/>
          <p:cNvSpPr>
            <a:spLocks noGrp="1"/>
          </p:cNvSpPr>
          <p:nvPr>
            <p:ph type="sldNum" sz="quarter" idx="5"/>
          </p:nvPr>
        </p:nvSpPr>
        <p:spPr/>
        <p:txBody>
          <a:bodyPr/>
          <a:lstStyle/>
          <a:p>
            <a:fld id="{C70D348B-72BE-4941-B12C-09A6E5ED3F1E}" type="slidenum">
              <a:rPr lang="en-US" smtClean="0"/>
              <a:t>3</a:t>
            </a:fld>
            <a:endParaRPr lang="en-US" dirty="0"/>
          </a:p>
        </p:txBody>
      </p:sp>
    </p:spTree>
    <p:extLst>
      <p:ext uri="{BB962C8B-B14F-4D97-AF65-F5344CB8AC3E}">
        <p14:creationId xmlns:p14="http://schemas.microsoft.com/office/powerpoint/2010/main" val="737314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sv-SE" sz="1400" dirty="0">
                <a:effectLst/>
                <a:latin typeface="Calibri" panose="020F0502020204030204" pitchFamily="34" charset="0"/>
                <a:ea typeface="Calibri" panose="020F0502020204030204" pitchFamily="34" charset="0"/>
                <a:cs typeface="Times New Roman" panose="02020603050405020304" pitchFamily="18" charset="0"/>
              </a:rPr>
              <a:t>Utbytesstudenterna brukar åka hem direkt efter midsommar eller stanna ytterligare en vecka om de ska delta i något evenemang eller resa som anordnas av Rotary. Besked om namn och placering av de här ungdomarna brukar komma mitten av april eller i maj. </a:t>
            </a:r>
          </a:p>
          <a:p>
            <a:pPr>
              <a:lnSpc>
                <a:spcPct val="107000"/>
              </a:lnSpc>
              <a:spcAft>
                <a:spcPts val="800"/>
              </a:spcAft>
            </a:pPr>
            <a:r>
              <a:rPr lang="sv-SE" sz="1400" dirty="0">
                <a:effectLst/>
                <a:latin typeface="Calibri" panose="020F0502020204030204" pitchFamily="34" charset="0"/>
                <a:ea typeface="Calibri" panose="020F0502020204030204" pitchFamily="34" charset="0"/>
                <a:cs typeface="Times New Roman" panose="02020603050405020304" pitchFamily="18" charset="0"/>
              </a:rPr>
              <a:t>En mindre grupp ungdomar från södra halvklotet, bl.a. Australien och Nya Zeeland anländer i januari och stannar ett kalenderår. Besked om namn och placering brukar oftast komma mellan 15 oktober och 15 november. </a:t>
            </a:r>
          </a:p>
          <a:p>
            <a:pPr>
              <a:lnSpc>
                <a:spcPct val="107000"/>
              </a:lnSpc>
              <a:spcAft>
                <a:spcPts val="800"/>
              </a:spcAft>
            </a:pPr>
            <a:r>
              <a:rPr lang="sv-SE" sz="1400" dirty="0">
                <a:effectLst/>
                <a:latin typeface="Calibri" panose="020F0502020204030204" pitchFamily="34" charset="0"/>
                <a:ea typeface="Calibri" panose="020F0502020204030204" pitchFamily="34" charset="0"/>
                <a:cs typeface="Times New Roman" panose="02020603050405020304" pitchFamily="18" charset="0"/>
              </a:rPr>
              <a:t>Matchningen av utbytesstudent och värdklubb sker genom RU-kontoret i största utsträckning utifrån vad de svenska utbytesstudenternas familjer skrivit i formuläret ”Familjeinformation...” </a:t>
            </a:r>
          </a:p>
          <a:p>
            <a:pPr>
              <a:lnSpc>
                <a:spcPct val="107000"/>
              </a:lnSpc>
              <a:spcAft>
                <a:spcPts val="800"/>
              </a:spcAft>
            </a:pPr>
            <a:r>
              <a:rPr lang="sv-SE" sz="1400" dirty="0">
                <a:effectLst/>
                <a:latin typeface="Calibri" panose="020F0502020204030204" pitchFamily="34" charset="0"/>
                <a:ea typeface="Calibri" panose="020F0502020204030204" pitchFamily="34" charset="0"/>
                <a:cs typeface="Times New Roman" panose="02020603050405020304" pitchFamily="18" charset="0"/>
              </a:rPr>
              <a:t>Det är viktigt att både klubben och den första värdfamiljen tar kontakt med utbytesstudenten snart placeringsbeskedet kommit.</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C70D348B-72BE-4941-B12C-09A6E5ED3F1E}" type="slidenum">
              <a:rPr lang="en-US" smtClean="0"/>
              <a:t>4</a:t>
            </a:fld>
            <a:endParaRPr lang="en-US" dirty="0"/>
          </a:p>
        </p:txBody>
      </p:sp>
    </p:spTree>
    <p:extLst>
      <p:ext uri="{BB962C8B-B14F-4D97-AF65-F5344CB8AC3E}">
        <p14:creationId xmlns:p14="http://schemas.microsoft.com/office/powerpoint/2010/main" val="2820082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sv-SE" sz="1400" dirty="0">
                <a:effectLst/>
                <a:latin typeface="Calibri" panose="020F0502020204030204" pitchFamily="34" charset="0"/>
                <a:ea typeface="Calibri" panose="020F0502020204030204" pitchFamily="34" charset="0"/>
                <a:cs typeface="Times New Roman" panose="02020603050405020304" pitchFamily="18" charset="0"/>
              </a:rPr>
              <a:t>Inför utbytesstudentens ankomst finns det några viktiga saker som värdklubben måste göra. </a:t>
            </a:r>
          </a:p>
          <a:p>
            <a:pPr marL="342900" lvl="0" indent="-342900">
              <a:lnSpc>
                <a:spcPct val="107000"/>
              </a:lnSpc>
              <a:buFont typeface="+mj-lt"/>
              <a:buAutoNum type="arabicPeriod"/>
            </a:pPr>
            <a:r>
              <a:rPr lang="sv-SE" sz="1400" dirty="0">
                <a:effectLst/>
                <a:latin typeface="Calibri" panose="020F0502020204030204" pitchFamily="34" charset="0"/>
                <a:ea typeface="Calibri" panose="020F0502020204030204" pitchFamily="34" charset="0"/>
                <a:cs typeface="Times New Roman" panose="02020603050405020304" pitchFamily="18" charset="0"/>
              </a:rPr>
              <a:t>Utse en kontaktperson i klubben plus två-tre personer i klubben som kan vara ytterligare stöd för utbytesstudenten</a:t>
            </a:r>
          </a:p>
          <a:p>
            <a:pPr marL="342900" lvl="0" indent="-342900">
              <a:lnSpc>
                <a:spcPct val="107000"/>
              </a:lnSpc>
              <a:buFont typeface="+mj-lt"/>
              <a:buAutoNum type="arabicPeriod"/>
            </a:pPr>
            <a:r>
              <a:rPr lang="sv-SE" sz="1400" dirty="0">
                <a:effectLst/>
                <a:latin typeface="Calibri" panose="020F0502020204030204" pitchFamily="34" charset="0"/>
                <a:ea typeface="Calibri" panose="020F0502020204030204" pitchFamily="34" charset="0"/>
                <a:cs typeface="Times New Roman" panose="02020603050405020304" pitchFamily="18" charset="0"/>
              </a:rPr>
              <a:t>Säkra plats på gymnasium-använd gärna informationsbladet Information till gymnasieskolor som finns i skriften Att vara värdfamilj</a:t>
            </a:r>
          </a:p>
          <a:p>
            <a:pPr marL="342900" lvl="0" indent="-342900">
              <a:lnSpc>
                <a:spcPct val="107000"/>
              </a:lnSpc>
              <a:buFont typeface="+mj-lt"/>
              <a:buAutoNum type="arabicPeriod"/>
            </a:pPr>
            <a:r>
              <a:rPr lang="sv-SE" sz="1400" dirty="0">
                <a:effectLst/>
                <a:latin typeface="Calibri" panose="020F0502020204030204" pitchFamily="34" charset="0"/>
                <a:ea typeface="Calibri" panose="020F0502020204030204" pitchFamily="34" charset="0"/>
                <a:cs typeface="Times New Roman" panose="02020603050405020304" pitchFamily="18" charset="0"/>
              </a:rPr>
              <a:t>Se till att värdklubben och gymnasieskolan snarast undertecknar det utskickade GF-formuläret så att utbytesstudenten kan ansöka om visum.</a:t>
            </a:r>
          </a:p>
          <a:p>
            <a:pPr marL="342900" lvl="0" indent="-342900">
              <a:lnSpc>
                <a:spcPct val="107000"/>
              </a:lnSpc>
              <a:buFont typeface="+mj-lt"/>
              <a:buAutoNum type="arabicPeriod"/>
            </a:pPr>
            <a:r>
              <a:rPr lang="sv-SE" sz="1400" dirty="0">
                <a:effectLst/>
                <a:latin typeface="Calibri" panose="020F0502020204030204" pitchFamily="34" charset="0"/>
                <a:ea typeface="Calibri" panose="020F0502020204030204" pitchFamily="34" charset="0"/>
                <a:cs typeface="Times New Roman" panose="02020603050405020304" pitchFamily="18" charset="0"/>
              </a:rPr>
              <a:t> Utse två-tre värdfamiljer och en reservvärdfamilj</a:t>
            </a:r>
          </a:p>
          <a:p>
            <a:pPr marL="342900" lvl="0" indent="-342900">
              <a:lnSpc>
                <a:spcPct val="107000"/>
              </a:lnSpc>
              <a:spcAft>
                <a:spcPts val="800"/>
              </a:spcAft>
              <a:buFont typeface="+mj-lt"/>
              <a:buAutoNum type="arabicPeriod"/>
            </a:pPr>
            <a:r>
              <a:rPr lang="sv-SE" sz="1400" dirty="0">
                <a:effectLst/>
                <a:latin typeface="Calibri" panose="020F0502020204030204" pitchFamily="34" charset="0"/>
                <a:ea typeface="Calibri" panose="020F0502020204030204" pitchFamily="34" charset="0"/>
                <a:cs typeface="Times New Roman" panose="02020603050405020304" pitchFamily="18" charset="0"/>
              </a:rPr>
              <a:t>Certifiera vuxna över 18 år i värdfamiljerna och berörda klubbmedlemmar genom att de går ungdomsskyddsutbildningen och visar utdrag från polisen.</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C70D348B-72BE-4941-B12C-09A6E5ED3F1E}" type="slidenum">
              <a:rPr lang="en-US" smtClean="0"/>
              <a:t>5</a:t>
            </a:fld>
            <a:endParaRPr lang="en-US" dirty="0"/>
          </a:p>
        </p:txBody>
      </p:sp>
    </p:spTree>
    <p:extLst>
      <p:ext uri="{BB962C8B-B14F-4D97-AF65-F5344CB8AC3E}">
        <p14:creationId xmlns:p14="http://schemas.microsoft.com/office/powerpoint/2010/main" val="4095767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sv-SE" sz="1600" dirty="0">
                <a:effectLst/>
                <a:latin typeface="Calibri" panose="020F0502020204030204" pitchFamily="34" charset="0"/>
                <a:ea typeface="Calibri" panose="020F0502020204030204" pitchFamily="34" charset="0"/>
                <a:cs typeface="Times New Roman" panose="02020603050405020304" pitchFamily="18" charset="0"/>
              </a:rPr>
              <a:t>Läs texten</a:t>
            </a:r>
          </a:p>
          <a:p>
            <a:pPr>
              <a:lnSpc>
                <a:spcPct val="107000"/>
              </a:lnSpc>
              <a:spcAft>
                <a:spcPts val="800"/>
              </a:spcAft>
            </a:pPr>
            <a:r>
              <a:rPr lang="sv-SE" sz="1600" dirty="0">
                <a:effectLst/>
                <a:latin typeface="Calibri" panose="020F0502020204030204" pitchFamily="34" charset="0"/>
                <a:ea typeface="Calibri" panose="020F0502020204030204" pitchFamily="34" charset="0"/>
                <a:cs typeface="Times New Roman" panose="02020603050405020304" pitchFamily="18" charset="0"/>
              </a:rPr>
              <a:t>Det är viktigt att utbytesstudenten redan vid ankomsten får veta vilka familjer han eller hon kommer att bo hos under utbytesåret.</a:t>
            </a:r>
          </a:p>
          <a:p>
            <a:pPr>
              <a:lnSpc>
                <a:spcPct val="107000"/>
              </a:lnSpc>
              <a:spcAft>
                <a:spcPts val="800"/>
              </a:spcAft>
            </a:pPr>
            <a:r>
              <a:rPr lang="sv-SE" sz="1600" dirty="0">
                <a:effectLst/>
                <a:latin typeface="Calibri" panose="020F0502020204030204" pitchFamily="34" charset="0"/>
                <a:ea typeface="Calibri" panose="020F0502020204030204" pitchFamily="34" charset="0"/>
                <a:cs typeface="Times New Roman" panose="02020603050405020304" pitchFamily="18" charset="0"/>
              </a:rPr>
              <a:t>Det är önskvärt att den familj som skickar iväg sin dotter/son också är värdfamilj för en eller flera utländska utbytesstudenter under sammanlagt ett år. Om det kommer flera utbytesstudenter till samma ort är det praktiskt att de cirkulerar mellan de olika familjerna.</a:t>
            </a:r>
          </a:p>
          <a:p>
            <a:pPr>
              <a:lnSpc>
                <a:spcPct val="107000"/>
              </a:lnSpc>
              <a:spcAft>
                <a:spcPts val="800"/>
              </a:spcAft>
            </a:pPr>
            <a:r>
              <a:rPr lang="sv-SE" sz="1600" dirty="0">
                <a:effectLst/>
                <a:latin typeface="Calibri" panose="020F0502020204030204" pitchFamily="34" charset="0"/>
                <a:ea typeface="Calibri" panose="020F0502020204030204" pitchFamily="34" charset="0"/>
                <a:cs typeface="Times New Roman" panose="02020603050405020304" pitchFamily="18" charset="0"/>
              </a:rPr>
              <a:t>Ofta behöver ”externa värdfamiljer” sökas både bland rotarymedlemmar och icke rotarymedlemmar”. </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C70D348B-72BE-4941-B12C-09A6E5ED3F1E}" type="slidenum">
              <a:rPr lang="en-US" smtClean="0"/>
              <a:t>6</a:t>
            </a:fld>
            <a:endParaRPr lang="en-US" dirty="0"/>
          </a:p>
        </p:txBody>
      </p:sp>
    </p:spTree>
    <p:extLst>
      <p:ext uri="{BB962C8B-B14F-4D97-AF65-F5344CB8AC3E}">
        <p14:creationId xmlns:p14="http://schemas.microsoft.com/office/powerpoint/2010/main" val="4239308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Hur övertygar man en familj att ställa upp som värdfamilj och hur förklarar man vilken minnesvärd erfarenhet det kan bli för livet och för hela familjen?</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Först måst man klargöra vilka minimikrav Rotary International ställer på familjen.</a:t>
            </a:r>
          </a:p>
          <a:p>
            <a:r>
              <a:rPr lang="sv-SE" sz="1800" dirty="0">
                <a:effectLst/>
                <a:latin typeface="Calibri" panose="020F0502020204030204" pitchFamily="34" charset="0"/>
                <a:ea typeface="Calibri" panose="020F0502020204030204" pitchFamily="34" charset="0"/>
                <a:cs typeface="Times New Roman" panose="02020603050405020304" pitchFamily="18" charset="0"/>
              </a:rPr>
              <a:t>Läs texten</a:t>
            </a:r>
          </a:p>
          <a:p>
            <a:endParaRPr lang="sv-SE" sz="1800" dirty="0">
              <a:latin typeface="Calibri" panose="020F0502020204030204" pitchFamily="34" charset="0"/>
              <a:cs typeface="Times New Roman" panose="02020603050405020304" pitchFamily="18" charset="0"/>
            </a:endParaRPr>
          </a:p>
          <a:p>
            <a:r>
              <a:rPr lang="sv-SE" i="1" dirty="0">
                <a:latin typeface="Calibri" panose="020F0502020204030204" pitchFamily="34" charset="0"/>
                <a:cs typeface="Times New Roman" panose="02020603050405020304" pitchFamily="18" charset="0"/>
              </a:rPr>
              <a:t>Bilden: Julieta Puerta utbytesstudent från Argentina som bakar kanelbullar på kanelbullens dag den 4 oktober</a:t>
            </a:r>
            <a:endParaRPr lang="en-US" i="1" dirty="0"/>
          </a:p>
        </p:txBody>
      </p:sp>
      <p:sp>
        <p:nvSpPr>
          <p:cNvPr id="4" name="Slide Number Placeholder 3"/>
          <p:cNvSpPr>
            <a:spLocks noGrp="1"/>
          </p:cNvSpPr>
          <p:nvPr>
            <p:ph type="sldNum" sz="quarter" idx="5"/>
          </p:nvPr>
        </p:nvSpPr>
        <p:spPr/>
        <p:txBody>
          <a:bodyPr/>
          <a:lstStyle/>
          <a:p>
            <a:fld id="{C70D348B-72BE-4941-B12C-09A6E5ED3F1E}" type="slidenum">
              <a:rPr lang="en-US" smtClean="0"/>
              <a:t>7</a:t>
            </a:fld>
            <a:endParaRPr lang="en-US" dirty="0"/>
          </a:p>
        </p:txBody>
      </p:sp>
    </p:spTree>
    <p:extLst>
      <p:ext uri="{BB962C8B-B14F-4D97-AF65-F5344CB8AC3E}">
        <p14:creationId xmlns:p14="http://schemas.microsoft.com/office/powerpoint/2010/main" val="2245315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sv-SE" sz="1100" dirty="0"/>
              <a:t>Det är den första värdfamiljens skyldighet att snarast efter ankomsten till Sverige kontrollera att utbytesstudenten är försäkrad enligt Rotarys krav. Kopia av försäkringshandlingen skickas/mejlas snarast RU-kontoret omgående. Läs mer i skriften Att vara värdfamilj.</a:t>
            </a:r>
          </a:p>
          <a:p>
            <a:pPr>
              <a:lnSpc>
                <a:spcPct val="107000"/>
              </a:lnSpc>
              <a:spcAft>
                <a:spcPts val="800"/>
              </a:spcAft>
            </a:pPr>
            <a:r>
              <a:rPr lang="sv-SE" sz="1100" dirty="0"/>
              <a:t>Kontrollera också att utbytesstudenten har ett giltigt uppehållstillstånd för 12 månader.</a:t>
            </a:r>
          </a:p>
          <a:p>
            <a:pPr>
              <a:lnSpc>
                <a:spcPct val="107000"/>
              </a:lnSpc>
              <a:spcAft>
                <a:spcPts val="800"/>
              </a:spcAft>
            </a:pPr>
            <a:r>
              <a:rPr lang="sv-SE" sz="1100" dirty="0"/>
              <a:t>Utbytesstudenterna kan normalt inte få ID-kort eftersom de vistas i Sverige för kort tid för att få personnummer. Däremot kan de liksom svenska gymnasieungdomar ansöka om ett s.k. Mecenat-kort.</a:t>
            </a:r>
          </a:p>
          <a:p>
            <a:pPr>
              <a:lnSpc>
                <a:spcPct val="107000"/>
              </a:lnSpc>
              <a:spcAft>
                <a:spcPts val="800"/>
              </a:spcAft>
            </a:pPr>
            <a:r>
              <a:rPr lang="sv-SE" sz="1100" dirty="0"/>
              <a:t>I och med att utbytesstudenten inte har ett svenskt personnummer är det svårt att öppna bankkonto. En praktisk lösning kan vara att en värdförälder eller någon i värdklubben öppnar ett nytt konto med ett extra uttagskort. Kontot avslutas när utbytesstudenten rest hem.</a:t>
            </a:r>
          </a:p>
          <a:p>
            <a:pPr>
              <a:lnSpc>
                <a:spcPct val="107000"/>
              </a:lnSpc>
              <a:spcAft>
                <a:spcPts val="800"/>
              </a:spcAft>
            </a:pPr>
            <a:r>
              <a:rPr lang="sv-SE" sz="1100" dirty="0"/>
              <a:t>Värdfamiljen ska även kontakta DC om utbytesstudenten saknar uppehållstillståndskort. Det s.k. UT-kortet ska utbytesstudenten ta med sig vid kontakter med till exempel sjukvården och vid eventuella resor utomlands tillsammans med passet. Utbytesstudenten får UT-kortet genom att bli fotograferad och lämna fingeravtryck på något av Migrationsverkets kontor.</a:t>
            </a:r>
          </a:p>
          <a:p>
            <a:pPr>
              <a:lnSpc>
                <a:spcPct val="107000"/>
              </a:lnSpc>
              <a:spcAft>
                <a:spcPts val="800"/>
              </a:spcAft>
            </a:pPr>
            <a:r>
              <a:rPr lang="sv-SE" sz="1100" dirty="0"/>
              <a:t>I vissa delar av Sverige kan det finnas anledning att utbytesstudenterna vaccineras mot TBE. Rådfråga sjukvården vad som är lämpligt.</a:t>
            </a:r>
          </a:p>
          <a:p>
            <a:pPr>
              <a:lnSpc>
                <a:spcPct val="107000"/>
              </a:lnSpc>
              <a:spcAft>
                <a:spcPts val="800"/>
              </a:spcAft>
            </a:pPr>
            <a:endParaRPr lang="sv-SE" sz="1100" dirty="0"/>
          </a:p>
          <a:p>
            <a:pPr>
              <a:lnSpc>
                <a:spcPct val="107000"/>
              </a:lnSpc>
              <a:spcAft>
                <a:spcPts val="800"/>
              </a:spcAft>
            </a:pPr>
            <a:endParaRPr lang="en-US" i="1" dirty="0"/>
          </a:p>
        </p:txBody>
      </p:sp>
      <p:sp>
        <p:nvSpPr>
          <p:cNvPr id="4" name="Slide Number Placeholder 3"/>
          <p:cNvSpPr>
            <a:spLocks noGrp="1"/>
          </p:cNvSpPr>
          <p:nvPr>
            <p:ph type="sldNum" sz="quarter" idx="5"/>
          </p:nvPr>
        </p:nvSpPr>
        <p:spPr/>
        <p:txBody>
          <a:bodyPr/>
          <a:lstStyle/>
          <a:p>
            <a:fld id="{C70D348B-72BE-4941-B12C-09A6E5ED3F1E}" type="slidenum">
              <a:rPr lang="en-US" smtClean="0"/>
              <a:t>8</a:t>
            </a:fld>
            <a:endParaRPr lang="en-US" dirty="0"/>
          </a:p>
        </p:txBody>
      </p:sp>
    </p:spTree>
    <p:extLst>
      <p:ext uri="{BB962C8B-B14F-4D97-AF65-F5344CB8AC3E}">
        <p14:creationId xmlns:p14="http://schemas.microsoft.com/office/powerpoint/2010/main" val="2219920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538133"/>
            <a:ext cx="5486400" cy="3600450"/>
          </a:xfrm>
        </p:spPr>
        <p:txBody>
          <a:bodyPr/>
          <a:lstStyle/>
          <a:p>
            <a:pPr>
              <a:lnSpc>
                <a:spcPct val="107000"/>
              </a:lnSpc>
              <a:spcAft>
                <a:spcPts val="800"/>
              </a:spcAft>
            </a:pPr>
            <a:r>
              <a:rPr lang="sv-SE" sz="1400" dirty="0">
                <a:effectLst/>
                <a:latin typeface="Calibri" panose="020F0502020204030204" pitchFamily="34" charset="0"/>
                <a:ea typeface="Calibri" panose="020F0502020204030204" pitchFamily="34" charset="0"/>
                <a:cs typeface="Times New Roman" panose="02020603050405020304" pitchFamily="18" charset="0"/>
              </a:rPr>
              <a:t>Läs texten.</a:t>
            </a:r>
          </a:p>
          <a:p>
            <a:pPr>
              <a:lnSpc>
                <a:spcPct val="107000"/>
              </a:lnSpc>
              <a:spcAft>
                <a:spcPts val="800"/>
              </a:spcAft>
            </a:pPr>
            <a:r>
              <a:rPr lang="sv-SE" sz="1400" dirty="0">
                <a:effectLst/>
                <a:latin typeface="Calibri" panose="020F0502020204030204" pitchFamily="34" charset="0"/>
                <a:ea typeface="Calibri" panose="020F0502020204030204" pitchFamily="34" charset="0"/>
                <a:cs typeface="Times New Roman" panose="02020603050405020304" pitchFamily="18" charset="0"/>
              </a:rPr>
              <a:t>Fråga gärna om utbytesstudenten har några önskemål (bucket list) kanske det med lite planering och kanske hjälp av klubbens medlemmar finns förutsättningar att förverkliga.</a:t>
            </a:r>
          </a:p>
          <a:p>
            <a:pPr>
              <a:lnSpc>
                <a:spcPct val="107000"/>
              </a:lnSpc>
              <a:spcAft>
                <a:spcPts val="800"/>
              </a:spcAft>
            </a:pPr>
            <a:r>
              <a:rPr lang="sv-SE" sz="1400" dirty="0">
                <a:effectLst/>
                <a:latin typeface="Calibri" panose="020F0502020204030204" pitchFamily="34" charset="0"/>
                <a:ea typeface="Calibri" panose="020F0502020204030204" pitchFamily="34" charset="0"/>
                <a:cs typeface="Times New Roman" panose="02020603050405020304" pitchFamily="18" charset="0"/>
              </a:rPr>
              <a:t>Det är förståeligt, om de utländska utbytesstudenterna vill resa och se sig omkring under sitt utbytesår. Men där är det viktigt att läsa vad som står i Rotarys resepolicyn och vilka resor som kräver godkännande av värddistrikt, värdklubb, värdfamilj och utbytesstudentens egen familj och hemdistrikt skriftligen beroende på typ av resa.</a:t>
            </a:r>
          </a:p>
          <a:p>
            <a:pPr>
              <a:lnSpc>
                <a:spcPct val="107000"/>
              </a:lnSpc>
              <a:spcAft>
                <a:spcPts val="800"/>
              </a:spcAft>
            </a:pPr>
            <a:r>
              <a:rPr lang="sv-SE" sz="1400" dirty="0"/>
              <a:t>Varje år inbjuds de utländska utbytesstudenterna att delta i vissa gemensamma aktiviteter i Rotarys regi. De kan vara ordnade distriktsvis eller gemensamt för hela landet. Aktiviteter som gäller för hela landet kommer att redovisas löpande på Rotarys Ungdomsutbytes hemsida www.rotarystudent.se i form av en evenemangskalender</a:t>
            </a:r>
          </a:p>
          <a:p>
            <a:pPr>
              <a:lnSpc>
                <a:spcPct val="107000"/>
              </a:lnSpc>
              <a:spcAft>
                <a:spcPts val="800"/>
              </a:spcAft>
            </a:pPr>
            <a:endParaRPr lang="sv-SE" sz="1100" dirty="0"/>
          </a:p>
          <a:p>
            <a:pPr>
              <a:lnSpc>
                <a:spcPct val="107000"/>
              </a:lnSpc>
              <a:spcAft>
                <a:spcPts val="800"/>
              </a:spcAft>
            </a:pPr>
            <a:endParaRPr lang="en-US" i="1" dirty="0"/>
          </a:p>
        </p:txBody>
      </p:sp>
      <p:sp>
        <p:nvSpPr>
          <p:cNvPr id="4" name="Slide Number Placeholder 3"/>
          <p:cNvSpPr>
            <a:spLocks noGrp="1"/>
          </p:cNvSpPr>
          <p:nvPr>
            <p:ph type="sldNum" sz="quarter" idx="5"/>
          </p:nvPr>
        </p:nvSpPr>
        <p:spPr/>
        <p:txBody>
          <a:bodyPr/>
          <a:lstStyle/>
          <a:p>
            <a:fld id="{C70D348B-72BE-4941-B12C-09A6E5ED3F1E}" type="slidenum">
              <a:rPr lang="en-US" smtClean="0"/>
              <a:t>9</a:t>
            </a:fld>
            <a:endParaRPr lang="en-US" dirty="0"/>
          </a:p>
        </p:txBody>
      </p:sp>
    </p:spTree>
    <p:extLst>
      <p:ext uri="{BB962C8B-B14F-4D97-AF65-F5344CB8AC3E}">
        <p14:creationId xmlns:p14="http://schemas.microsoft.com/office/powerpoint/2010/main" val="1170772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34B16-9028-4E9A-BFE6-1A23368512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07BD15-8255-437D-9EA3-A28CF09B60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E3ABA2-473F-428D-ABB4-350D9E64E90C}"/>
              </a:ext>
            </a:extLst>
          </p:cNvPr>
          <p:cNvSpPr>
            <a:spLocks noGrp="1"/>
          </p:cNvSpPr>
          <p:nvPr>
            <p:ph type="dt" sz="half" idx="10"/>
          </p:nvPr>
        </p:nvSpPr>
        <p:spPr/>
        <p:txBody>
          <a:bodyPr/>
          <a:lstStyle/>
          <a:p>
            <a:fld id="{4B35B418-315D-49CA-8F49-A7E8B19384D9}" type="datetimeFigureOut">
              <a:rPr lang="en-US" smtClean="0"/>
              <a:t>4/4/2022</a:t>
            </a:fld>
            <a:endParaRPr lang="en-US" dirty="0"/>
          </a:p>
        </p:txBody>
      </p:sp>
      <p:sp>
        <p:nvSpPr>
          <p:cNvPr id="5" name="Footer Placeholder 4">
            <a:extLst>
              <a:ext uri="{FF2B5EF4-FFF2-40B4-BE49-F238E27FC236}">
                <a16:creationId xmlns:a16="http://schemas.microsoft.com/office/drawing/2014/main" id="{4B323951-4E59-409A-B2AE-D0314E7E038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946F0D-87A6-4574-AACD-E5DED43868FB}"/>
              </a:ext>
            </a:extLst>
          </p:cNvPr>
          <p:cNvSpPr>
            <a:spLocks noGrp="1"/>
          </p:cNvSpPr>
          <p:nvPr>
            <p:ph type="sldNum" sz="quarter" idx="12"/>
          </p:nvPr>
        </p:nvSpPr>
        <p:spPr/>
        <p:txBody>
          <a:bodyPr/>
          <a:lstStyle/>
          <a:p>
            <a:fld id="{C6338C26-5F79-429E-9A96-00672641D9B9}" type="slidenum">
              <a:rPr lang="en-US" smtClean="0"/>
              <a:t>‹#›</a:t>
            </a:fld>
            <a:endParaRPr lang="en-US" dirty="0"/>
          </a:p>
        </p:txBody>
      </p:sp>
    </p:spTree>
    <p:extLst>
      <p:ext uri="{BB962C8B-B14F-4D97-AF65-F5344CB8AC3E}">
        <p14:creationId xmlns:p14="http://schemas.microsoft.com/office/powerpoint/2010/main" val="161372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E60DB-D332-4D10-B556-91118C3C8D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828C8A-BD7E-4AC0-B4A5-75903691CB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6D24D-4712-465A-AC16-2FA0378ADB26}"/>
              </a:ext>
            </a:extLst>
          </p:cNvPr>
          <p:cNvSpPr>
            <a:spLocks noGrp="1"/>
          </p:cNvSpPr>
          <p:nvPr>
            <p:ph type="dt" sz="half" idx="10"/>
          </p:nvPr>
        </p:nvSpPr>
        <p:spPr/>
        <p:txBody>
          <a:bodyPr/>
          <a:lstStyle/>
          <a:p>
            <a:fld id="{4B35B418-315D-49CA-8F49-A7E8B19384D9}" type="datetimeFigureOut">
              <a:rPr lang="en-US" smtClean="0"/>
              <a:t>4/4/2022</a:t>
            </a:fld>
            <a:endParaRPr lang="en-US" dirty="0"/>
          </a:p>
        </p:txBody>
      </p:sp>
      <p:sp>
        <p:nvSpPr>
          <p:cNvPr id="5" name="Footer Placeholder 4">
            <a:extLst>
              <a:ext uri="{FF2B5EF4-FFF2-40B4-BE49-F238E27FC236}">
                <a16:creationId xmlns:a16="http://schemas.microsoft.com/office/drawing/2014/main" id="{3C84FF45-558E-427D-A688-E92D29371C9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81DA16F-F0B8-437E-A3F6-D7480388EFCF}"/>
              </a:ext>
            </a:extLst>
          </p:cNvPr>
          <p:cNvSpPr>
            <a:spLocks noGrp="1"/>
          </p:cNvSpPr>
          <p:nvPr>
            <p:ph type="sldNum" sz="quarter" idx="12"/>
          </p:nvPr>
        </p:nvSpPr>
        <p:spPr/>
        <p:txBody>
          <a:bodyPr/>
          <a:lstStyle/>
          <a:p>
            <a:fld id="{C6338C26-5F79-429E-9A96-00672641D9B9}" type="slidenum">
              <a:rPr lang="en-US" smtClean="0"/>
              <a:t>‹#›</a:t>
            </a:fld>
            <a:endParaRPr lang="en-US" dirty="0"/>
          </a:p>
        </p:txBody>
      </p:sp>
    </p:spTree>
    <p:extLst>
      <p:ext uri="{BB962C8B-B14F-4D97-AF65-F5344CB8AC3E}">
        <p14:creationId xmlns:p14="http://schemas.microsoft.com/office/powerpoint/2010/main" val="1592981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A708DA-67DF-4845-A3AD-5EF04041DE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03CEB7-8B9E-4CBE-965C-7C5483207C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1B92D0-3BBC-43CD-8307-C62A5B845568}"/>
              </a:ext>
            </a:extLst>
          </p:cNvPr>
          <p:cNvSpPr>
            <a:spLocks noGrp="1"/>
          </p:cNvSpPr>
          <p:nvPr>
            <p:ph type="dt" sz="half" idx="10"/>
          </p:nvPr>
        </p:nvSpPr>
        <p:spPr/>
        <p:txBody>
          <a:bodyPr/>
          <a:lstStyle/>
          <a:p>
            <a:fld id="{4B35B418-315D-49CA-8F49-A7E8B19384D9}" type="datetimeFigureOut">
              <a:rPr lang="en-US" smtClean="0"/>
              <a:t>4/4/2022</a:t>
            </a:fld>
            <a:endParaRPr lang="en-US" dirty="0"/>
          </a:p>
        </p:txBody>
      </p:sp>
      <p:sp>
        <p:nvSpPr>
          <p:cNvPr id="5" name="Footer Placeholder 4">
            <a:extLst>
              <a:ext uri="{FF2B5EF4-FFF2-40B4-BE49-F238E27FC236}">
                <a16:creationId xmlns:a16="http://schemas.microsoft.com/office/drawing/2014/main" id="{6AFF03D7-C65A-40B1-B85F-538C4B622A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C02DF0-5173-4074-82E7-0A5CDDB37788}"/>
              </a:ext>
            </a:extLst>
          </p:cNvPr>
          <p:cNvSpPr>
            <a:spLocks noGrp="1"/>
          </p:cNvSpPr>
          <p:nvPr>
            <p:ph type="sldNum" sz="quarter" idx="12"/>
          </p:nvPr>
        </p:nvSpPr>
        <p:spPr/>
        <p:txBody>
          <a:bodyPr/>
          <a:lstStyle/>
          <a:p>
            <a:fld id="{C6338C26-5F79-429E-9A96-00672641D9B9}" type="slidenum">
              <a:rPr lang="en-US" smtClean="0"/>
              <a:t>‹#›</a:t>
            </a:fld>
            <a:endParaRPr lang="en-US" dirty="0"/>
          </a:p>
        </p:txBody>
      </p:sp>
    </p:spTree>
    <p:extLst>
      <p:ext uri="{BB962C8B-B14F-4D97-AF65-F5344CB8AC3E}">
        <p14:creationId xmlns:p14="http://schemas.microsoft.com/office/powerpoint/2010/main" val="1654740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49405-B15D-45A3-B3E3-1E54C09A4D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9A8F0F-145A-4F57-AF6B-CBBA1D06AB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D2D4B5-AAAF-45DB-8218-6A1882616D8D}"/>
              </a:ext>
            </a:extLst>
          </p:cNvPr>
          <p:cNvSpPr>
            <a:spLocks noGrp="1"/>
          </p:cNvSpPr>
          <p:nvPr>
            <p:ph type="dt" sz="half" idx="10"/>
          </p:nvPr>
        </p:nvSpPr>
        <p:spPr/>
        <p:txBody>
          <a:bodyPr/>
          <a:lstStyle/>
          <a:p>
            <a:fld id="{4B35B418-315D-49CA-8F49-A7E8B19384D9}" type="datetimeFigureOut">
              <a:rPr lang="en-US" smtClean="0"/>
              <a:t>4/4/2022</a:t>
            </a:fld>
            <a:endParaRPr lang="en-US" dirty="0"/>
          </a:p>
        </p:txBody>
      </p:sp>
      <p:sp>
        <p:nvSpPr>
          <p:cNvPr id="5" name="Footer Placeholder 4">
            <a:extLst>
              <a:ext uri="{FF2B5EF4-FFF2-40B4-BE49-F238E27FC236}">
                <a16:creationId xmlns:a16="http://schemas.microsoft.com/office/drawing/2014/main" id="{29097551-6B11-42E1-B86A-5EBA711D06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44B04E-507C-412E-A700-9FE3DA0F8CA0}"/>
              </a:ext>
            </a:extLst>
          </p:cNvPr>
          <p:cNvSpPr>
            <a:spLocks noGrp="1"/>
          </p:cNvSpPr>
          <p:nvPr>
            <p:ph type="sldNum" sz="quarter" idx="12"/>
          </p:nvPr>
        </p:nvSpPr>
        <p:spPr/>
        <p:txBody>
          <a:bodyPr/>
          <a:lstStyle/>
          <a:p>
            <a:fld id="{C6338C26-5F79-429E-9A96-00672641D9B9}" type="slidenum">
              <a:rPr lang="en-US" smtClean="0"/>
              <a:t>‹#›</a:t>
            </a:fld>
            <a:endParaRPr lang="en-US" dirty="0"/>
          </a:p>
        </p:txBody>
      </p:sp>
    </p:spTree>
    <p:extLst>
      <p:ext uri="{BB962C8B-B14F-4D97-AF65-F5344CB8AC3E}">
        <p14:creationId xmlns:p14="http://schemas.microsoft.com/office/powerpoint/2010/main" val="1727229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E7725-157D-436D-8D3A-7432DFE6B3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6517D1-65AB-49FC-AE23-4CAD758967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AE677C-9535-4048-9433-9DB2813F18D6}"/>
              </a:ext>
            </a:extLst>
          </p:cNvPr>
          <p:cNvSpPr>
            <a:spLocks noGrp="1"/>
          </p:cNvSpPr>
          <p:nvPr>
            <p:ph type="dt" sz="half" idx="10"/>
          </p:nvPr>
        </p:nvSpPr>
        <p:spPr/>
        <p:txBody>
          <a:bodyPr/>
          <a:lstStyle/>
          <a:p>
            <a:fld id="{4B35B418-315D-49CA-8F49-A7E8B19384D9}" type="datetimeFigureOut">
              <a:rPr lang="en-US" smtClean="0"/>
              <a:t>4/4/2022</a:t>
            </a:fld>
            <a:endParaRPr lang="en-US" dirty="0"/>
          </a:p>
        </p:txBody>
      </p:sp>
      <p:sp>
        <p:nvSpPr>
          <p:cNvPr id="5" name="Footer Placeholder 4">
            <a:extLst>
              <a:ext uri="{FF2B5EF4-FFF2-40B4-BE49-F238E27FC236}">
                <a16:creationId xmlns:a16="http://schemas.microsoft.com/office/drawing/2014/main" id="{2BB2F9CE-8E8D-4F9C-B356-FAB8960EBE1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23B953D-6222-4F20-826E-E53CBC260295}"/>
              </a:ext>
            </a:extLst>
          </p:cNvPr>
          <p:cNvSpPr>
            <a:spLocks noGrp="1"/>
          </p:cNvSpPr>
          <p:nvPr>
            <p:ph type="sldNum" sz="quarter" idx="12"/>
          </p:nvPr>
        </p:nvSpPr>
        <p:spPr/>
        <p:txBody>
          <a:bodyPr/>
          <a:lstStyle/>
          <a:p>
            <a:fld id="{C6338C26-5F79-429E-9A96-00672641D9B9}" type="slidenum">
              <a:rPr lang="en-US" smtClean="0"/>
              <a:t>‹#›</a:t>
            </a:fld>
            <a:endParaRPr lang="en-US" dirty="0"/>
          </a:p>
        </p:txBody>
      </p:sp>
    </p:spTree>
    <p:extLst>
      <p:ext uri="{BB962C8B-B14F-4D97-AF65-F5344CB8AC3E}">
        <p14:creationId xmlns:p14="http://schemas.microsoft.com/office/powerpoint/2010/main" val="631544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C830D-BC95-4D07-88E1-D211C44CE3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A625FE-2A9C-44EC-9EC1-9E87FC9061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3253BC-0077-4D36-BFE3-3FA2EC16EF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0A2175-ADE1-4F78-8A03-0926F7CB87BC}"/>
              </a:ext>
            </a:extLst>
          </p:cNvPr>
          <p:cNvSpPr>
            <a:spLocks noGrp="1"/>
          </p:cNvSpPr>
          <p:nvPr>
            <p:ph type="dt" sz="half" idx="10"/>
          </p:nvPr>
        </p:nvSpPr>
        <p:spPr/>
        <p:txBody>
          <a:bodyPr/>
          <a:lstStyle/>
          <a:p>
            <a:fld id="{4B35B418-315D-49CA-8F49-A7E8B19384D9}" type="datetimeFigureOut">
              <a:rPr lang="en-US" smtClean="0"/>
              <a:t>4/4/2022</a:t>
            </a:fld>
            <a:endParaRPr lang="en-US" dirty="0"/>
          </a:p>
        </p:txBody>
      </p:sp>
      <p:sp>
        <p:nvSpPr>
          <p:cNvPr id="6" name="Footer Placeholder 5">
            <a:extLst>
              <a:ext uri="{FF2B5EF4-FFF2-40B4-BE49-F238E27FC236}">
                <a16:creationId xmlns:a16="http://schemas.microsoft.com/office/drawing/2014/main" id="{C9811D24-65C4-4085-9978-527854C1879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E29E963-6252-41E5-A551-83DAC6671A13}"/>
              </a:ext>
            </a:extLst>
          </p:cNvPr>
          <p:cNvSpPr>
            <a:spLocks noGrp="1"/>
          </p:cNvSpPr>
          <p:nvPr>
            <p:ph type="sldNum" sz="quarter" idx="12"/>
          </p:nvPr>
        </p:nvSpPr>
        <p:spPr/>
        <p:txBody>
          <a:bodyPr/>
          <a:lstStyle/>
          <a:p>
            <a:fld id="{C6338C26-5F79-429E-9A96-00672641D9B9}" type="slidenum">
              <a:rPr lang="en-US" smtClean="0"/>
              <a:t>‹#›</a:t>
            </a:fld>
            <a:endParaRPr lang="en-US" dirty="0"/>
          </a:p>
        </p:txBody>
      </p:sp>
    </p:spTree>
    <p:extLst>
      <p:ext uri="{BB962C8B-B14F-4D97-AF65-F5344CB8AC3E}">
        <p14:creationId xmlns:p14="http://schemas.microsoft.com/office/powerpoint/2010/main" val="1875696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D4D68-EBAA-4157-93FC-92085693A5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179035-00B4-4EE8-A48F-6792AE4C3A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0E07BF-CED0-4A6D-8A7B-98C58E336B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9F547D-DD05-477F-BD28-686EDB6956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ED256E-922C-4BC9-B8B6-2A882021DD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755363-C76F-4EB4-A404-24BED89238D2}"/>
              </a:ext>
            </a:extLst>
          </p:cNvPr>
          <p:cNvSpPr>
            <a:spLocks noGrp="1"/>
          </p:cNvSpPr>
          <p:nvPr>
            <p:ph type="dt" sz="half" idx="10"/>
          </p:nvPr>
        </p:nvSpPr>
        <p:spPr/>
        <p:txBody>
          <a:bodyPr/>
          <a:lstStyle/>
          <a:p>
            <a:fld id="{4B35B418-315D-49CA-8F49-A7E8B19384D9}" type="datetimeFigureOut">
              <a:rPr lang="en-US" smtClean="0"/>
              <a:t>4/4/2022</a:t>
            </a:fld>
            <a:endParaRPr lang="en-US" dirty="0"/>
          </a:p>
        </p:txBody>
      </p:sp>
      <p:sp>
        <p:nvSpPr>
          <p:cNvPr id="8" name="Footer Placeholder 7">
            <a:extLst>
              <a:ext uri="{FF2B5EF4-FFF2-40B4-BE49-F238E27FC236}">
                <a16:creationId xmlns:a16="http://schemas.microsoft.com/office/drawing/2014/main" id="{498D4F15-A035-4FFC-8190-8F4FE991CC9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0F1D6A-F1E6-49D6-8E3F-EA3DF2430A62}"/>
              </a:ext>
            </a:extLst>
          </p:cNvPr>
          <p:cNvSpPr>
            <a:spLocks noGrp="1"/>
          </p:cNvSpPr>
          <p:nvPr>
            <p:ph type="sldNum" sz="quarter" idx="12"/>
          </p:nvPr>
        </p:nvSpPr>
        <p:spPr/>
        <p:txBody>
          <a:bodyPr/>
          <a:lstStyle/>
          <a:p>
            <a:fld id="{C6338C26-5F79-429E-9A96-00672641D9B9}" type="slidenum">
              <a:rPr lang="en-US" smtClean="0"/>
              <a:t>‹#›</a:t>
            </a:fld>
            <a:endParaRPr lang="en-US" dirty="0"/>
          </a:p>
        </p:txBody>
      </p:sp>
    </p:spTree>
    <p:extLst>
      <p:ext uri="{BB962C8B-B14F-4D97-AF65-F5344CB8AC3E}">
        <p14:creationId xmlns:p14="http://schemas.microsoft.com/office/powerpoint/2010/main" val="2533735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6D2C9-A947-4C42-9912-B377C3EA23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782D0A-871F-47CC-86C8-C86062819BE7}"/>
              </a:ext>
            </a:extLst>
          </p:cNvPr>
          <p:cNvSpPr>
            <a:spLocks noGrp="1"/>
          </p:cNvSpPr>
          <p:nvPr>
            <p:ph type="dt" sz="half" idx="10"/>
          </p:nvPr>
        </p:nvSpPr>
        <p:spPr/>
        <p:txBody>
          <a:bodyPr/>
          <a:lstStyle/>
          <a:p>
            <a:fld id="{4B35B418-315D-49CA-8F49-A7E8B19384D9}" type="datetimeFigureOut">
              <a:rPr lang="en-US" smtClean="0"/>
              <a:t>4/4/2022</a:t>
            </a:fld>
            <a:endParaRPr lang="en-US" dirty="0"/>
          </a:p>
        </p:txBody>
      </p:sp>
      <p:sp>
        <p:nvSpPr>
          <p:cNvPr id="4" name="Footer Placeholder 3">
            <a:extLst>
              <a:ext uri="{FF2B5EF4-FFF2-40B4-BE49-F238E27FC236}">
                <a16:creationId xmlns:a16="http://schemas.microsoft.com/office/drawing/2014/main" id="{319C183A-0521-485F-9BA2-B482D2D3B28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71A2974-89EC-4F0D-8F77-5E74B9AE575A}"/>
              </a:ext>
            </a:extLst>
          </p:cNvPr>
          <p:cNvSpPr>
            <a:spLocks noGrp="1"/>
          </p:cNvSpPr>
          <p:nvPr>
            <p:ph type="sldNum" sz="quarter" idx="12"/>
          </p:nvPr>
        </p:nvSpPr>
        <p:spPr/>
        <p:txBody>
          <a:bodyPr/>
          <a:lstStyle/>
          <a:p>
            <a:fld id="{C6338C26-5F79-429E-9A96-00672641D9B9}" type="slidenum">
              <a:rPr lang="en-US" smtClean="0"/>
              <a:t>‹#›</a:t>
            </a:fld>
            <a:endParaRPr lang="en-US" dirty="0"/>
          </a:p>
        </p:txBody>
      </p:sp>
    </p:spTree>
    <p:extLst>
      <p:ext uri="{BB962C8B-B14F-4D97-AF65-F5344CB8AC3E}">
        <p14:creationId xmlns:p14="http://schemas.microsoft.com/office/powerpoint/2010/main" val="3090820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8555D6-C744-4F18-AEA6-93B93039EC8D}"/>
              </a:ext>
            </a:extLst>
          </p:cNvPr>
          <p:cNvSpPr>
            <a:spLocks noGrp="1"/>
          </p:cNvSpPr>
          <p:nvPr>
            <p:ph type="dt" sz="half" idx="10"/>
          </p:nvPr>
        </p:nvSpPr>
        <p:spPr/>
        <p:txBody>
          <a:bodyPr/>
          <a:lstStyle/>
          <a:p>
            <a:fld id="{4B35B418-315D-49CA-8F49-A7E8B19384D9}" type="datetimeFigureOut">
              <a:rPr lang="en-US" smtClean="0"/>
              <a:t>4/4/2022</a:t>
            </a:fld>
            <a:endParaRPr lang="en-US" dirty="0"/>
          </a:p>
        </p:txBody>
      </p:sp>
      <p:sp>
        <p:nvSpPr>
          <p:cNvPr id="3" name="Footer Placeholder 2">
            <a:extLst>
              <a:ext uri="{FF2B5EF4-FFF2-40B4-BE49-F238E27FC236}">
                <a16:creationId xmlns:a16="http://schemas.microsoft.com/office/drawing/2014/main" id="{C4C3C177-E9C5-498C-8B23-B571514BB93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2DB1781-82C4-4335-9488-BF759E84E190}"/>
              </a:ext>
            </a:extLst>
          </p:cNvPr>
          <p:cNvSpPr>
            <a:spLocks noGrp="1"/>
          </p:cNvSpPr>
          <p:nvPr>
            <p:ph type="sldNum" sz="quarter" idx="12"/>
          </p:nvPr>
        </p:nvSpPr>
        <p:spPr/>
        <p:txBody>
          <a:bodyPr/>
          <a:lstStyle/>
          <a:p>
            <a:fld id="{C6338C26-5F79-429E-9A96-00672641D9B9}" type="slidenum">
              <a:rPr lang="en-US" smtClean="0"/>
              <a:t>‹#›</a:t>
            </a:fld>
            <a:endParaRPr lang="en-US" dirty="0"/>
          </a:p>
        </p:txBody>
      </p:sp>
    </p:spTree>
    <p:extLst>
      <p:ext uri="{BB962C8B-B14F-4D97-AF65-F5344CB8AC3E}">
        <p14:creationId xmlns:p14="http://schemas.microsoft.com/office/powerpoint/2010/main" val="1097412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5C1B0-B4D3-484D-B18B-40B2ECCCEE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5050A4-A023-467D-854D-5ED751A37C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B51189-907F-4019-AC5D-C3AE4037ED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AD924D-A567-47F0-B2FA-C2985271B337}"/>
              </a:ext>
            </a:extLst>
          </p:cNvPr>
          <p:cNvSpPr>
            <a:spLocks noGrp="1"/>
          </p:cNvSpPr>
          <p:nvPr>
            <p:ph type="dt" sz="half" idx="10"/>
          </p:nvPr>
        </p:nvSpPr>
        <p:spPr/>
        <p:txBody>
          <a:bodyPr/>
          <a:lstStyle/>
          <a:p>
            <a:fld id="{4B35B418-315D-49CA-8F49-A7E8B19384D9}" type="datetimeFigureOut">
              <a:rPr lang="en-US" smtClean="0"/>
              <a:t>4/4/2022</a:t>
            </a:fld>
            <a:endParaRPr lang="en-US" dirty="0"/>
          </a:p>
        </p:txBody>
      </p:sp>
      <p:sp>
        <p:nvSpPr>
          <p:cNvPr id="6" name="Footer Placeholder 5">
            <a:extLst>
              <a:ext uri="{FF2B5EF4-FFF2-40B4-BE49-F238E27FC236}">
                <a16:creationId xmlns:a16="http://schemas.microsoft.com/office/drawing/2014/main" id="{33125049-D413-490C-BEBC-179FB2CCAAF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7D65355-8713-405D-8791-87F5C3820639}"/>
              </a:ext>
            </a:extLst>
          </p:cNvPr>
          <p:cNvSpPr>
            <a:spLocks noGrp="1"/>
          </p:cNvSpPr>
          <p:nvPr>
            <p:ph type="sldNum" sz="quarter" idx="12"/>
          </p:nvPr>
        </p:nvSpPr>
        <p:spPr/>
        <p:txBody>
          <a:bodyPr/>
          <a:lstStyle/>
          <a:p>
            <a:fld id="{C6338C26-5F79-429E-9A96-00672641D9B9}" type="slidenum">
              <a:rPr lang="en-US" smtClean="0"/>
              <a:t>‹#›</a:t>
            </a:fld>
            <a:endParaRPr lang="en-US" dirty="0"/>
          </a:p>
        </p:txBody>
      </p:sp>
    </p:spTree>
    <p:extLst>
      <p:ext uri="{BB962C8B-B14F-4D97-AF65-F5344CB8AC3E}">
        <p14:creationId xmlns:p14="http://schemas.microsoft.com/office/powerpoint/2010/main" val="1570858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7EDA5-75A7-4D0A-9605-989FE41EDC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29322B-F834-450F-A5EB-03B6848E7C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48AA066-CE1F-4F8E-8C11-23135717FB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6ED641-3D90-44E7-9902-06882C983607}"/>
              </a:ext>
            </a:extLst>
          </p:cNvPr>
          <p:cNvSpPr>
            <a:spLocks noGrp="1"/>
          </p:cNvSpPr>
          <p:nvPr>
            <p:ph type="dt" sz="half" idx="10"/>
          </p:nvPr>
        </p:nvSpPr>
        <p:spPr/>
        <p:txBody>
          <a:bodyPr/>
          <a:lstStyle/>
          <a:p>
            <a:fld id="{4B35B418-315D-49CA-8F49-A7E8B19384D9}" type="datetimeFigureOut">
              <a:rPr lang="en-US" smtClean="0"/>
              <a:t>4/4/2022</a:t>
            </a:fld>
            <a:endParaRPr lang="en-US" dirty="0"/>
          </a:p>
        </p:txBody>
      </p:sp>
      <p:sp>
        <p:nvSpPr>
          <p:cNvPr id="6" name="Footer Placeholder 5">
            <a:extLst>
              <a:ext uri="{FF2B5EF4-FFF2-40B4-BE49-F238E27FC236}">
                <a16:creationId xmlns:a16="http://schemas.microsoft.com/office/drawing/2014/main" id="{F0176D4D-1D00-4E26-9BC0-515A174D367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6959FA0-8A12-415E-BB5A-B497E992650F}"/>
              </a:ext>
            </a:extLst>
          </p:cNvPr>
          <p:cNvSpPr>
            <a:spLocks noGrp="1"/>
          </p:cNvSpPr>
          <p:nvPr>
            <p:ph type="sldNum" sz="quarter" idx="12"/>
          </p:nvPr>
        </p:nvSpPr>
        <p:spPr/>
        <p:txBody>
          <a:bodyPr/>
          <a:lstStyle/>
          <a:p>
            <a:fld id="{C6338C26-5F79-429E-9A96-00672641D9B9}" type="slidenum">
              <a:rPr lang="en-US" smtClean="0"/>
              <a:t>‹#›</a:t>
            </a:fld>
            <a:endParaRPr lang="en-US" dirty="0"/>
          </a:p>
        </p:txBody>
      </p:sp>
    </p:spTree>
    <p:extLst>
      <p:ext uri="{BB962C8B-B14F-4D97-AF65-F5344CB8AC3E}">
        <p14:creationId xmlns:p14="http://schemas.microsoft.com/office/powerpoint/2010/main" val="1753910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6C3718-B83F-4A66-BB16-4F1C856FDA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0E6FBE-036C-45E8-A3B7-20640BC14E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709D49-A915-450C-9C99-22D3BCDF00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35B418-315D-49CA-8F49-A7E8B19384D9}" type="datetimeFigureOut">
              <a:rPr lang="en-US" smtClean="0"/>
              <a:t>4/4/2022</a:t>
            </a:fld>
            <a:endParaRPr lang="en-US" dirty="0"/>
          </a:p>
        </p:txBody>
      </p:sp>
      <p:sp>
        <p:nvSpPr>
          <p:cNvPr id="5" name="Footer Placeholder 4">
            <a:extLst>
              <a:ext uri="{FF2B5EF4-FFF2-40B4-BE49-F238E27FC236}">
                <a16:creationId xmlns:a16="http://schemas.microsoft.com/office/drawing/2014/main" id="{C3CF9CB2-0257-4614-A5F6-E34E83DCBC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637B8BD-556E-42FD-ACA7-63E23F90E4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338C26-5F79-429E-9A96-00672641D9B9}" type="slidenum">
              <a:rPr lang="en-US" smtClean="0"/>
              <a:t>‹#›</a:t>
            </a:fld>
            <a:endParaRPr lang="en-US" dirty="0"/>
          </a:p>
        </p:txBody>
      </p:sp>
    </p:spTree>
    <p:extLst>
      <p:ext uri="{BB962C8B-B14F-4D97-AF65-F5344CB8AC3E}">
        <p14:creationId xmlns:p14="http://schemas.microsoft.com/office/powerpoint/2010/main" val="1956406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with low confidence">
            <a:extLst>
              <a:ext uri="{FF2B5EF4-FFF2-40B4-BE49-F238E27FC236}">
                <a16:creationId xmlns:a16="http://schemas.microsoft.com/office/drawing/2014/main" id="{F1A6EAD3-9286-4F14-99B8-D09994DEABD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D821102D-DF3D-4C4B-BD49-026AC6D09CB5}"/>
              </a:ext>
            </a:extLst>
          </p:cNvPr>
          <p:cNvSpPr/>
          <p:nvPr/>
        </p:nvSpPr>
        <p:spPr>
          <a:xfrm>
            <a:off x="0" y="0"/>
            <a:ext cx="12192000" cy="1502979"/>
          </a:xfrm>
          <a:prstGeom prst="rect">
            <a:avLst/>
          </a:prstGeom>
          <a:solidFill>
            <a:srgbClr val="0C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ruta 2">
            <a:extLst>
              <a:ext uri="{FF2B5EF4-FFF2-40B4-BE49-F238E27FC236}">
                <a16:creationId xmlns:a16="http://schemas.microsoft.com/office/drawing/2014/main" id="{CAD4A000-6703-4D8D-918B-574C1E12A815}"/>
              </a:ext>
            </a:extLst>
          </p:cNvPr>
          <p:cNvSpPr txBox="1"/>
          <p:nvPr/>
        </p:nvSpPr>
        <p:spPr>
          <a:xfrm>
            <a:off x="0" y="443712"/>
            <a:ext cx="12192000" cy="707886"/>
          </a:xfrm>
          <a:prstGeom prst="rect">
            <a:avLst/>
          </a:prstGeom>
          <a:noFill/>
        </p:spPr>
        <p:txBody>
          <a:bodyPr wrap="square" rtlCol="0">
            <a:spAutoFit/>
          </a:bodyPr>
          <a:lstStyle/>
          <a:p>
            <a:pPr algn="ctr"/>
            <a:r>
              <a:rPr lang="sv-SE" sz="4000" b="1" dirty="0">
                <a:solidFill>
                  <a:schemeClr val="bg1"/>
                </a:solidFill>
                <a:latin typeface="Gisha" panose="020B0502040204020203" pitchFamily="34" charset="-79"/>
                <a:cs typeface="Gisha" panose="020B0502040204020203" pitchFamily="34" charset="-79"/>
              </a:rPr>
              <a:t>Utbildning för värdfamiljer och värdklubbar</a:t>
            </a:r>
          </a:p>
        </p:txBody>
      </p:sp>
    </p:spTree>
    <p:extLst>
      <p:ext uri="{BB962C8B-B14F-4D97-AF65-F5344CB8AC3E}">
        <p14:creationId xmlns:p14="http://schemas.microsoft.com/office/powerpoint/2010/main" val="1342465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7A81B"/>
        </a:solidFill>
        <a:effectLst/>
      </p:bgPr>
    </p:bg>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F20A7D8A-FAC6-4D48-B380-B71518D39C3C}"/>
              </a:ext>
            </a:extLst>
          </p:cNvPr>
          <p:cNvSpPr/>
          <p:nvPr/>
        </p:nvSpPr>
        <p:spPr>
          <a:xfrm flipH="1">
            <a:off x="6450562" y="5082072"/>
            <a:ext cx="5741434" cy="1775927"/>
          </a:xfrm>
          <a:prstGeom prst="rtTriangle">
            <a:avLst/>
          </a:prstGeom>
          <a:solidFill>
            <a:srgbClr val="019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ctangle 7">
            <a:extLst>
              <a:ext uri="{FF2B5EF4-FFF2-40B4-BE49-F238E27FC236}">
                <a16:creationId xmlns:a16="http://schemas.microsoft.com/office/drawing/2014/main" id="{2C517013-CC07-464E-85EC-E782377298E2}"/>
              </a:ext>
            </a:extLst>
          </p:cNvPr>
          <p:cNvSpPr/>
          <p:nvPr/>
        </p:nvSpPr>
        <p:spPr>
          <a:xfrm>
            <a:off x="1491100" y="2356025"/>
            <a:ext cx="4136678" cy="2474686"/>
          </a:xfrm>
          <a:prstGeom prst="rect">
            <a:avLst/>
          </a:prstGeom>
          <a:solidFill>
            <a:srgbClr val="E7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textruta 9">
            <a:extLst>
              <a:ext uri="{FF2B5EF4-FFF2-40B4-BE49-F238E27FC236}">
                <a16:creationId xmlns:a16="http://schemas.microsoft.com/office/drawing/2014/main" id="{08C1587C-2416-46E9-9271-718DE9E9591D}"/>
              </a:ext>
            </a:extLst>
          </p:cNvPr>
          <p:cNvSpPr txBox="1"/>
          <p:nvPr/>
        </p:nvSpPr>
        <p:spPr>
          <a:xfrm>
            <a:off x="1805331" y="2634016"/>
            <a:ext cx="3976432" cy="2136419"/>
          </a:xfrm>
          <a:prstGeom prst="rect">
            <a:avLst/>
          </a:prstGeom>
          <a:noFill/>
        </p:spPr>
        <p:txBody>
          <a:bodyPr wrap="square">
            <a:spAutoFit/>
          </a:bodyPr>
          <a:lstStyle/>
          <a:p>
            <a:pPr marL="342900" indent="-342900">
              <a:lnSpc>
                <a:spcPct val="150000"/>
              </a:lnSpc>
              <a:spcAft>
                <a:spcPts val="1200"/>
              </a:spcAft>
              <a:buFont typeface="Wingdings" panose="05000000000000000000" pitchFamily="2" charset="2"/>
              <a:buChar char="§"/>
            </a:pPr>
            <a:r>
              <a:rPr lang="sv-SE" sz="1400" dirty="0">
                <a:effectLst/>
                <a:latin typeface="Calibri" panose="020F0502020204030204" pitchFamily="34" charset="0"/>
                <a:ea typeface="Calibri" panose="020F0502020204030204" pitchFamily="34" charset="0"/>
                <a:cs typeface="Times New Roman" panose="02020603050405020304" pitchFamily="18" charset="0"/>
              </a:rPr>
              <a:t>Slutlig placering i årskurs och program</a:t>
            </a:r>
          </a:p>
          <a:p>
            <a:pPr marL="342900" indent="-342900">
              <a:lnSpc>
                <a:spcPct val="150000"/>
              </a:lnSpc>
              <a:spcAft>
                <a:spcPts val="1200"/>
              </a:spcAft>
              <a:buFont typeface="Wingdings" panose="05000000000000000000" pitchFamily="2" charset="2"/>
              <a:buChar char="§"/>
            </a:pPr>
            <a:r>
              <a:rPr lang="sv-SE" sz="1400" dirty="0">
                <a:effectLst/>
                <a:latin typeface="Calibri" panose="020F0502020204030204" pitchFamily="34" charset="0"/>
                <a:ea typeface="Calibri" panose="020F0502020204030204" pitchFamily="34" charset="0"/>
                <a:cs typeface="Times New Roman" panose="02020603050405020304" pitchFamily="18" charset="0"/>
              </a:rPr>
              <a:t>Ibland viss individuell studieplan</a:t>
            </a:r>
          </a:p>
          <a:p>
            <a:pPr marL="342900" indent="-342900">
              <a:lnSpc>
                <a:spcPct val="150000"/>
              </a:lnSpc>
              <a:spcAft>
                <a:spcPts val="1200"/>
              </a:spcAft>
              <a:buFont typeface="Wingdings" panose="05000000000000000000" pitchFamily="2" charset="2"/>
              <a:buChar char="§"/>
            </a:pPr>
            <a:r>
              <a:rPr lang="sv-SE" sz="1400" dirty="0">
                <a:effectLst/>
                <a:latin typeface="Calibri" panose="020F0502020204030204" pitchFamily="34" charset="0"/>
                <a:ea typeface="Calibri" panose="020F0502020204030204" pitchFamily="34" charset="0"/>
                <a:cs typeface="Times New Roman" panose="02020603050405020304" pitchFamily="18" charset="0"/>
              </a:rPr>
              <a:t>Närvaro är obligatorisk</a:t>
            </a:r>
            <a:endParaRPr lang="sv-SE"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50000"/>
              </a:lnSpc>
              <a:spcAft>
                <a:spcPts val="1200"/>
              </a:spcAft>
              <a:buFont typeface="Wingdings" panose="05000000000000000000" pitchFamily="2" charset="2"/>
              <a:buChar char="§"/>
            </a:pPr>
            <a:r>
              <a:rPr lang="sv-SE" sz="1400" dirty="0">
                <a:effectLst/>
                <a:latin typeface="Calibri" panose="020F0502020204030204" pitchFamily="34" charset="0"/>
                <a:ea typeface="Calibri" panose="020F0502020204030204" pitchFamily="34" charset="0"/>
                <a:cs typeface="Times New Roman" panose="02020603050405020304" pitchFamily="18" charset="0"/>
              </a:rPr>
              <a:t>Inga betyg men eventuellt intyg</a:t>
            </a:r>
            <a:br>
              <a:rPr lang="sv-SE" sz="1400" dirty="0">
                <a:effectLst/>
                <a:latin typeface="Calibri" panose="020F0502020204030204" pitchFamily="34" charset="0"/>
                <a:ea typeface="Calibri" panose="020F0502020204030204" pitchFamily="34" charset="0"/>
                <a:cs typeface="Times New Roman" panose="02020603050405020304" pitchFamily="18" charset="0"/>
              </a:rPr>
            </a:br>
            <a:r>
              <a:rPr lang="sv-SE" sz="14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 name="Right Triangle 4">
            <a:extLst>
              <a:ext uri="{FF2B5EF4-FFF2-40B4-BE49-F238E27FC236}">
                <a16:creationId xmlns:a16="http://schemas.microsoft.com/office/drawing/2014/main" id="{F062294D-BADE-40E3-8F7E-CD3B32BBBEFA}"/>
              </a:ext>
            </a:extLst>
          </p:cNvPr>
          <p:cNvSpPr/>
          <p:nvPr/>
        </p:nvSpPr>
        <p:spPr>
          <a:xfrm>
            <a:off x="-1" y="5728996"/>
            <a:ext cx="10493830" cy="1129004"/>
          </a:xfrm>
          <a:prstGeom prst="rtTriangle">
            <a:avLst/>
          </a:prstGeom>
          <a:solidFill>
            <a:srgbClr val="C1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Picture 6">
            <a:extLst>
              <a:ext uri="{FF2B5EF4-FFF2-40B4-BE49-F238E27FC236}">
                <a16:creationId xmlns:a16="http://schemas.microsoft.com/office/drawing/2014/main" id="{3DF0835B-0E50-4E62-987D-77DD5898DE43}"/>
              </a:ext>
            </a:extLst>
          </p:cNvPr>
          <p:cNvPicPr>
            <a:picLocks noChangeAspect="1"/>
          </p:cNvPicPr>
          <p:nvPr/>
        </p:nvPicPr>
        <p:blipFill>
          <a:blip r:embed="rId3"/>
          <a:stretch>
            <a:fillRect/>
          </a:stretch>
        </p:blipFill>
        <p:spPr>
          <a:xfrm>
            <a:off x="11113675" y="5924055"/>
            <a:ext cx="818851" cy="738885"/>
          </a:xfrm>
          <a:prstGeom prst="rect">
            <a:avLst/>
          </a:prstGeom>
        </p:spPr>
      </p:pic>
      <p:sp>
        <p:nvSpPr>
          <p:cNvPr id="10" name="Rectangle 9">
            <a:extLst>
              <a:ext uri="{FF2B5EF4-FFF2-40B4-BE49-F238E27FC236}">
                <a16:creationId xmlns:a16="http://schemas.microsoft.com/office/drawing/2014/main" id="{4B9C193E-E6B3-4BFA-8791-DACE923B0C71}"/>
              </a:ext>
            </a:extLst>
          </p:cNvPr>
          <p:cNvSpPr/>
          <p:nvPr/>
        </p:nvSpPr>
        <p:spPr>
          <a:xfrm>
            <a:off x="-2" y="-9331"/>
            <a:ext cx="12191997" cy="1286685"/>
          </a:xfrm>
          <a:prstGeom prst="rect">
            <a:avLst/>
          </a:prstGeom>
          <a:solidFill>
            <a:srgbClr val="0C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TextBox 1">
            <a:extLst>
              <a:ext uri="{FF2B5EF4-FFF2-40B4-BE49-F238E27FC236}">
                <a16:creationId xmlns:a16="http://schemas.microsoft.com/office/drawing/2014/main" id="{5950F678-A827-4E51-A12F-2EB29BA68986}"/>
              </a:ext>
            </a:extLst>
          </p:cNvPr>
          <p:cNvSpPr txBox="1"/>
          <p:nvPr/>
        </p:nvSpPr>
        <p:spPr>
          <a:xfrm>
            <a:off x="821095" y="280068"/>
            <a:ext cx="11258934" cy="707886"/>
          </a:xfrm>
          <a:prstGeom prst="rect">
            <a:avLst/>
          </a:prstGeom>
          <a:noFill/>
        </p:spPr>
        <p:txBody>
          <a:bodyPr wrap="square" rtlCol="0">
            <a:spAutoFit/>
          </a:bodyPr>
          <a:lstStyle/>
          <a:p>
            <a:r>
              <a:rPr lang="sv-SE" sz="4000" b="1" dirty="0">
                <a:solidFill>
                  <a:schemeClr val="bg1"/>
                </a:solidFill>
                <a:latin typeface="Gisha" panose="020B0502040204020203" pitchFamily="34" charset="-79"/>
                <a:cs typeface="Gisha" panose="020B0502040204020203" pitchFamily="34" charset="-79"/>
              </a:rPr>
              <a:t>Gymnasieskolan</a:t>
            </a:r>
          </a:p>
        </p:txBody>
      </p:sp>
      <p:pic>
        <p:nvPicPr>
          <p:cNvPr id="4" name="Bildobjekt 3">
            <a:extLst>
              <a:ext uri="{FF2B5EF4-FFF2-40B4-BE49-F238E27FC236}">
                <a16:creationId xmlns:a16="http://schemas.microsoft.com/office/drawing/2014/main" id="{2BA375FD-4FB3-48AA-B2D7-C00793BD7AD8}"/>
              </a:ext>
            </a:extLst>
          </p:cNvPr>
          <p:cNvPicPr>
            <a:picLocks noChangeAspect="1"/>
          </p:cNvPicPr>
          <p:nvPr/>
        </p:nvPicPr>
        <p:blipFill>
          <a:blip r:embed="rId4"/>
          <a:stretch>
            <a:fillRect/>
          </a:stretch>
        </p:blipFill>
        <p:spPr>
          <a:xfrm rot="158543">
            <a:off x="6174143" y="558583"/>
            <a:ext cx="4502130" cy="56341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0561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A81B"/>
        </a:solidFill>
        <a:effectLst/>
      </p:bgPr>
    </p:bg>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F20A7D8A-FAC6-4D48-B380-B71518D39C3C}"/>
              </a:ext>
            </a:extLst>
          </p:cNvPr>
          <p:cNvSpPr/>
          <p:nvPr/>
        </p:nvSpPr>
        <p:spPr>
          <a:xfrm flipH="1">
            <a:off x="6450562" y="5082072"/>
            <a:ext cx="5741434" cy="1775927"/>
          </a:xfrm>
          <a:prstGeom prst="rtTriangle">
            <a:avLst/>
          </a:prstGeom>
          <a:solidFill>
            <a:srgbClr val="019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ctangle 7">
            <a:extLst>
              <a:ext uri="{FF2B5EF4-FFF2-40B4-BE49-F238E27FC236}">
                <a16:creationId xmlns:a16="http://schemas.microsoft.com/office/drawing/2014/main" id="{2C517013-CC07-464E-85EC-E782377298E2}"/>
              </a:ext>
            </a:extLst>
          </p:cNvPr>
          <p:cNvSpPr/>
          <p:nvPr/>
        </p:nvSpPr>
        <p:spPr>
          <a:xfrm>
            <a:off x="689430" y="2698897"/>
            <a:ext cx="4296228" cy="1568303"/>
          </a:xfrm>
          <a:prstGeom prst="rect">
            <a:avLst/>
          </a:prstGeom>
          <a:solidFill>
            <a:srgbClr val="E7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textruta 9">
            <a:extLst>
              <a:ext uri="{FF2B5EF4-FFF2-40B4-BE49-F238E27FC236}">
                <a16:creationId xmlns:a16="http://schemas.microsoft.com/office/drawing/2014/main" id="{08C1587C-2416-46E9-9271-718DE9E9591D}"/>
              </a:ext>
            </a:extLst>
          </p:cNvPr>
          <p:cNvSpPr txBox="1"/>
          <p:nvPr/>
        </p:nvSpPr>
        <p:spPr>
          <a:xfrm>
            <a:off x="840193" y="3002841"/>
            <a:ext cx="4080150" cy="1155637"/>
          </a:xfrm>
          <a:prstGeom prst="rect">
            <a:avLst/>
          </a:prstGeom>
          <a:noFill/>
        </p:spPr>
        <p:txBody>
          <a:bodyPr wrap="square">
            <a:spAutoFit/>
          </a:bodyPr>
          <a:lstStyle/>
          <a:p>
            <a:pPr marL="342900" indent="-342900">
              <a:lnSpc>
                <a:spcPct val="107000"/>
              </a:lnSpc>
              <a:spcAft>
                <a:spcPts val="1200"/>
              </a:spcAft>
              <a:buFont typeface="Wingdings" panose="05000000000000000000" pitchFamily="2" charset="2"/>
              <a:buChar char="§"/>
            </a:pPr>
            <a:r>
              <a:rPr lang="sv-SE" sz="1400" dirty="0">
                <a:latin typeface="Gisha" panose="020B0502040204020203" pitchFamily="34" charset="-79"/>
                <a:cs typeface="Gisha" panose="020B0502040204020203" pitchFamily="34" charset="-79"/>
              </a:rPr>
              <a:t>Rotary ordnar en veckas obligatoriskt introduktionsläger ”Introcamp”</a:t>
            </a:r>
            <a:endParaRPr lang="sv-SE" sz="1400" dirty="0">
              <a:effectLst/>
              <a:latin typeface="Gisha" panose="020B0502040204020203" pitchFamily="34" charset="-79"/>
              <a:ea typeface="Calibri" panose="020F0502020204030204" pitchFamily="34" charset="0"/>
              <a:cs typeface="Gisha" panose="020B0502040204020203" pitchFamily="34" charset="-79"/>
            </a:endParaRPr>
          </a:p>
          <a:p>
            <a:pPr marL="342900" indent="-342900">
              <a:lnSpc>
                <a:spcPct val="107000"/>
              </a:lnSpc>
              <a:spcAft>
                <a:spcPts val="1200"/>
              </a:spcAft>
              <a:buFont typeface="Wingdings" panose="05000000000000000000" pitchFamily="2" charset="2"/>
              <a:buChar char="§"/>
            </a:pPr>
            <a:r>
              <a:rPr lang="sv-SE" sz="1400" dirty="0">
                <a:effectLst/>
                <a:latin typeface="Gisha" panose="020B0502040204020203" pitchFamily="34" charset="-79"/>
                <a:ea typeface="Calibri" panose="020F0502020204030204" pitchFamily="34" charset="0"/>
                <a:cs typeface="Gisha" panose="020B0502040204020203" pitchFamily="34" charset="-79"/>
              </a:rPr>
              <a:t>Språkträning i värdfamiljen och i skolan</a:t>
            </a:r>
            <a:br>
              <a:rPr lang="sv-SE" sz="1400" dirty="0">
                <a:effectLst/>
                <a:latin typeface="Gisha" panose="020B0502040204020203" pitchFamily="34" charset="-79"/>
                <a:ea typeface="Calibri" panose="020F0502020204030204" pitchFamily="34" charset="0"/>
                <a:cs typeface="Gisha" panose="020B0502040204020203" pitchFamily="34" charset="-79"/>
              </a:rPr>
            </a:br>
            <a:r>
              <a:rPr lang="sv-SE" sz="1400" dirty="0">
                <a:effectLst/>
                <a:latin typeface="Gisha" panose="020B0502040204020203" pitchFamily="34" charset="-79"/>
                <a:ea typeface="Calibri" panose="020F0502020204030204" pitchFamily="34" charset="0"/>
                <a:cs typeface="Gisha" panose="020B0502040204020203" pitchFamily="34" charset="-79"/>
              </a:rPr>
              <a:t> </a:t>
            </a:r>
          </a:p>
        </p:txBody>
      </p:sp>
      <p:sp>
        <p:nvSpPr>
          <p:cNvPr id="5" name="Right Triangle 4">
            <a:extLst>
              <a:ext uri="{FF2B5EF4-FFF2-40B4-BE49-F238E27FC236}">
                <a16:creationId xmlns:a16="http://schemas.microsoft.com/office/drawing/2014/main" id="{F062294D-BADE-40E3-8F7E-CD3B32BBBEFA}"/>
              </a:ext>
            </a:extLst>
          </p:cNvPr>
          <p:cNvSpPr/>
          <p:nvPr/>
        </p:nvSpPr>
        <p:spPr>
          <a:xfrm>
            <a:off x="-1" y="5728996"/>
            <a:ext cx="10493830" cy="1129004"/>
          </a:xfrm>
          <a:prstGeom prst="rtTriangle">
            <a:avLst/>
          </a:prstGeom>
          <a:solidFill>
            <a:srgbClr val="C1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Picture 6">
            <a:extLst>
              <a:ext uri="{FF2B5EF4-FFF2-40B4-BE49-F238E27FC236}">
                <a16:creationId xmlns:a16="http://schemas.microsoft.com/office/drawing/2014/main" id="{3DF0835B-0E50-4E62-987D-77DD5898DE43}"/>
              </a:ext>
            </a:extLst>
          </p:cNvPr>
          <p:cNvPicPr>
            <a:picLocks noChangeAspect="1"/>
          </p:cNvPicPr>
          <p:nvPr/>
        </p:nvPicPr>
        <p:blipFill>
          <a:blip r:embed="rId3"/>
          <a:stretch>
            <a:fillRect/>
          </a:stretch>
        </p:blipFill>
        <p:spPr>
          <a:xfrm>
            <a:off x="11113675" y="5924055"/>
            <a:ext cx="818851" cy="738885"/>
          </a:xfrm>
          <a:prstGeom prst="rect">
            <a:avLst/>
          </a:prstGeom>
        </p:spPr>
      </p:pic>
      <p:sp>
        <p:nvSpPr>
          <p:cNvPr id="10" name="Rectangle 9">
            <a:extLst>
              <a:ext uri="{FF2B5EF4-FFF2-40B4-BE49-F238E27FC236}">
                <a16:creationId xmlns:a16="http://schemas.microsoft.com/office/drawing/2014/main" id="{4B9C193E-E6B3-4BFA-8791-DACE923B0C71}"/>
              </a:ext>
            </a:extLst>
          </p:cNvPr>
          <p:cNvSpPr/>
          <p:nvPr/>
        </p:nvSpPr>
        <p:spPr>
          <a:xfrm>
            <a:off x="-2" y="-9331"/>
            <a:ext cx="12191997" cy="1286685"/>
          </a:xfrm>
          <a:prstGeom prst="rect">
            <a:avLst/>
          </a:prstGeom>
          <a:solidFill>
            <a:srgbClr val="0C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TextBox 1">
            <a:extLst>
              <a:ext uri="{FF2B5EF4-FFF2-40B4-BE49-F238E27FC236}">
                <a16:creationId xmlns:a16="http://schemas.microsoft.com/office/drawing/2014/main" id="{5950F678-A827-4E51-A12F-2EB29BA68986}"/>
              </a:ext>
            </a:extLst>
          </p:cNvPr>
          <p:cNvSpPr txBox="1"/>
          <p:nvPr/>
        </p:nvSpPr>
        <p:spPr>
          <a:xfrm>
            <a:off x="689430" y="291284"/>
            <a:ext cx="9377934" cy="707886"/>
          </a:xfrm>
          <a:prstGeom prst="rect">
            <a:avLst/>
          </a:prstGeom>
          <a:noFill/>
        </p:spPr>
        <p:txBody>
          <a:bodyPr wrap="square" rtlCol="0">
            <a:spAutoFit/>
          </a:bodyPr>
          <a:lstStyle/>
          <a:p>
            <a:r>
              <a:rPr lang="sv-SE" sz="4000" b="1" dirty="0">
                <a:solidFill>
                  <a:schemeClr val="bg1"/>
                </a:solidFill>
                <a:latin typeface="Gisha" panose="020B0502040204020203" pitchFamily="34" charset="-79"/>
                <a:cs typeface="Gisha" panose="020B0502040204020203" pitchFamily="34" charset="-79"/>
              </a:rPr>
              <a:t>Språket</a:t>
            </a:r>
          </a:p>
        </p:txBody>
      </p:sp>
      <p:pic>
        <p:nvPicPr>
          <p:cNvPr id="15" name="Bildobjekt 14">
            <a:extLst>
              <a:ext uri="{FF2B5EF4-FFF2-40B4-BE49-F238E27FC236}">
                <a16:creationId xmlns:a16="http://schemas.microsoft.com/office/drawing/2014/main" id="{AFFE725A-0DAE-4DCA-8F99-2C3CEF8169A7}"/>
              </a:ext>
            </a:extLst>
          </p:cNvPr>
          <p:cNvPicPr>
            <a:picLocks noChangeAspect="1"/>
          </p:cNvPicPr>
          <p:nvPr/>
        </p:nvPicPr>
        <p:blipFill>
          <a:blip r:embed="rId4"/>
          <a:stretch>
            <a:fillRect/>
          </a:stretch>
        </p:blipFill>
        <p:spPr>
          <a:xfrm>
            <a:off x="5719473" y="1619744"/>
            <a:ext cx="5623439" cy="41092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90648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7A81B"/>
        </a:solidFill>
        <a:effectLst/>
      </p:bgPr>
    </p:bg>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F20A7D8A-FAC6-4D48-B380-B71518D39C3C}"/>
              </a:ext>
            </a:extLst>
          </p:cNvPr>
          <p:cNvSpPr/>
          <p:nvPr/>
        </p:nvSpPr>
        <p:spPr>
          <a:xfrm flipH="1">
            <a:off x="6450562" y="5082072"/>
            <a:ext cx="5741434" cy="1775927"/>
          </a:xfrm>
          <a:prstGeom prst="rtTriangle">
            <a:avLst/>
          </a:prstGeom>
          <a:solidFill>
            <a:srgbClr val="019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ctangle 7">
            <a:extLst>
              <a:ext uri="{FF2B5EF4-FFF2-40B4-BE49-F238E27FC236}">
                <a16:creationId xmlns:a16="http://schemas.microsoft.com/office/drawing/2014/main" id="{2C517013-CC07-464E-85EC-E782377298E2}"/>
              </a:ext>
            </a:extLst>
          </p:cNvPr>
          <p:cNvSpPr/>
          <p:nvPr/>
        </p:nvSpPr>
        <p:spPr>
          <a:xfrm>
            <a:off x="481411" y="1705429"/>
            <a:ext cx="5741434" cy="3512458"/>
          </a:xfrm>
          <a:prstGeom prst="rect">
            <a:avLst/>
          </a:prstGeom>
          <a:solidFill>
            <a:srgbClr val="E7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textruta 9">
            <a:extLst>
              <a:ext uri="{FF2B5EF4-FFF2-40B4-BE49-F238E27FC236}">
                <a16:creationId xmlns:a16="http://schemas.microsoft.com/office/drawing/2014/main" id="{08C1587C-2416-46E9-9271-718DE9E9591D}"/>
              </a:ext>
            </a:extLst>
          </p:cNvPr>
          <p:cNvSpPr txBox="1"/>
          <p:nvPr/>
        </p:nvSpPr>
        <p:spPr>
          <a:xfrm>
            <a:off x="636610" y="1943845"/>
            <a:ext cx="5431036" cy="2831609"/>
          </a:xfrm>
          <a:prstGeom prst="rect">
            <a:avLst/>
          </a:prstGeom>
          <a:noFill/>
        </p:spPr>
        <p:txBody>
          <a:bodyPr wrap="square">
            <a:spAutoFit/>
          </a:bodyPr>
          <a:lstStyle/>
          <a:p>
            <a:pPr marL="285750" indent="-285750">
              <a:lnSpc>
                <a:spcPct val="150000"/>
              </a:lnSpc>
              <a:spcAft>
                <a:spcPts val="800"/>
              </a:spcAft>
              <a:buFont typeface="Wingdings" panose="05000000000000000000" pitchFamily="2" charset="2"/>
              <a:buChar char="§"/>
            </a:pPr>
            <a:r>
              <a:rPr lang="sv-SE" sz="1400" dirty="0">
                <a:effectLst/>
                <a:latin typeface="Gisha" panose="020B0502040204020203" pitchFamily="34" charset="-79"/>
                <a:ea typeface="Calibri" panose="020F0502020204030204" pitchFamily="34" charset="0"/>
                <a:cs typeface="Gisha" panose="020B0502040204020203" pitchFamily="34" charset="-79"/>
              </a:rPr>
              <a:t>Utse värdfamiljer och en reservvärdfamilj</a:t>
            </a:r>
          </a:p>
          <a:p>
            <a:pPr marL="285750" indent="-285750">
              <a:lnSpc>
                <a:spcPct val="150000"/>
              </a:lnSpc>
              <a:spcAft>
                <a:spcPts val="800"/>
              </a:spcAft>
              <a:buFont typeface="Wingdings" panose="05000000000000000000" pitchFamily="2" charset="2"/>
              <a:buChar char="§"/>
            </a:pPr>
            <a:r>
              <a:rPr lang="sv-SE" sz="1400" dirty="0">
                <a:effectLst/>
                <a:latin typeface="Gisha" panose="020B0502040204020203" pitchFamily="34" charset="-79"/>
                <a:ea typeface="Calibri" panose="020F0502020204030204" pitchFamily="34" charset="0"/>
                <a:cs typeface="Gisha" panose="020B0502040204020203" pitchFamily="34" charset="-79"/>
              </a:rPr>
              <a:t>Ge utbytesstudenten en lista med viktiga kontaktuppgifter</a:t>
            </a:r>
          </a:p>
          <a:p>
            <a:pPr marL="285750" indent="-285750">
              <a:lnSpc>
                <a:spcPct val="150000"/>
              </a:lnSpc>
              <a:spcAft>
                <a:spcPts val="800"/>
              </a:spcAft>
              <a:buFont typeface="Wingdings" panose="05000000000000000000" pitchFamily="2" charset="2"/>
              <a:buChar char="§"/>
            </a:pPr>
            <a:r>
              <a:rPr lang="sv-SE" sz="1400" dirty="0">
                <a:effectLst/>
                <a:latin typeface="Gisha" panose="020B0502040204020203" pitchFamily="34" charset="-79"/>
                <a:ea typeface="Calibri" panose="020F0502020204030204" pitchFamily="34" charset="0"/>
                <a:cs typeface="Gisha" panose="020B0502040204020203" pitchFamily="34" charset="-79"/>
              </a:rPr>
              <a:t>Regelbunden kontakt via kontaktpersonen </a:t>
            </a:r>
          </a:p>
          <a:p>
            <a:pPr marL="285750" indent="-285750">
              <a:lnSpc>
                <a:spcPct val="150000"/>
              </a:lnSpc>
              <a:spcAft>
                <a:spcPts val="800"/>
              </a:spcAft>
              <a:buFont typeface="Wingdings" panose="05000000000000000000" pitchFamily="2" charset="2"/>
              <a:buChar char="§"/>
            </a:pPr>
            <a:r>
              <a:rPr lang="sv-SE" sz="1400" dirty="0">
                <a:effectLst/>
                <a:latin typeface="Gisha" panose="020B0502040204020203" pitchFamily="34" charset="-79"/>
                <a:ea typeface="Calibri" panose="020F0502020204030204" pitchFamily="34" charset="0"/>
                <a:cs typeface="Gisha" panose="020B0502040204020203" pitchFamily="34" charset="-79"/>
              </a:rPr>
              <a:t>Betala ut månadspengen </a:t>
            </a:r>
          </a:p>
          <a:p>
            <a:pPr marL="285750" indent="-285750">
              <a:lnSpc>
                <a:spcPct val="150000"/>
              </a:lnSpc>
              <a:spcAft>
                <a:spcPts val="800"/>
              </a:spcAft>
              <a:buFont typeface="Wingdings" panose="05000000000000000000" pitchFamily="2" charset="2"/>
              <a:buChar char="§"/>
            </a:pPr>
            <a:r>
              <a:rPr lang="sv-SE" sz="1400" dirty="0">
                <a:effectLst/>
                <a:latin typeface="Gisha" panose="020B0502040204020203" pitchFamily="34" charset="-79"/>
                <a:ea typeface="Calibri" panose="020F0502020204030204" pitchFamily="34" charset="0"/>
                <a:cs typeface="Gisha" panose="020B0502040204020203" pitchFamily="34" charset="-79"/>
              </a:rPr>
              <a:t>Välkomna utbytesstudenten till klubbens möten och aktiviteter</a:t>
            </a:r>
          </a:p>
          <a:p>
            <a:pPr marL="285750" indent="-285750">
              <a:lnSpc>
                <a:spcPct val="150000"/>
              </a:lnSpc>
              <a:spcAft>
                <a:spcPts val="800"/>
              </a:spcAft>
              <a:buFont typeface="Wingdings" panose="05000000000000000000" pitchFamily="2" charset="2"/>
              <a:buChar char="§"/>
            </a:pPr>
            <a:r>
              <a:rPr lang="sv-SE" sz="1400" dirty="0">
                <a:effectLst/>
                <a:latin typeface="Gisha" panose="020B0502040204020203" pitchFamily="34" charset="-79"/>
                <a:ea typeface="Calibri" panose="020F0502020204030204" pitchFamily="34" charset="0"/>
                <a:cs typeface="Gisha" panose="020B0502040204020203" pitchFamily="34" charset="-79"/>
              </a:rPr>
              <a:t>Engagemang från medlemmarna bl.a. att förverkliga ”Bucket-list” </a:t>
            </a:r>
          </a:p>
        </p:txBody>
      </p:sp>
      <p:sp>
        <p:nvSpPr>
          <p:cNvPr id="5" name="Right Triangle 4">
            <a:extLst>
              <a:ext uri="{FF2B5EF4-FFF2-40B4-BE49-F238E27FC236}">
                <a16:creationId xmlns:a16="http://schemas.microsoft.com/office/drawing/2014/main" id="{F062294D-BADE-40E3-8F7E-CD3B32BBBEFA}"/>
              </a:ext>
            </a:extLst>
          </p:cNvPr>
          <p:cNvSpPr/>
          <p:nvPr/>
        </p:nvSpPr>
        <p:spPr>
          <a:xfrm>
            <a:off x="-1" y="5728996"/>
            <a:ext cx="10493830" cy="1129004"/>
          </a:xfrm>
          <a:prstGeom prst="rtTriangle">
            <a:avLst/>
          </a:prstGeom>
          <a:solidFill>
            <a:srgbClr val="C1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Picture 6">
            <a:extLst>
              <a:ext uri="{FF2B5EF4-FFF2-40B4-BE49-F238E27FC236}">
                <a16:creationId xmlns:a16="http://schemas.microsoft.com/office/drawing/2014/main" id="{3DF0835B-0E50-4E62-987D-77DD5898DE43}"/>
              </a:ext>
            </a:extLst>
          </p:cNvPr>
          <p:cNvPicPr>
            <a:picLocks noChangeAspect="1"/>
          </p:cNvPicPr>
          <p:nvPr/>
        </p:nvPicPr>
        <p:blipFill>
          <a:blip r:embed="rId3"/>
          <a:stretch>
            <a:fillRect/>
          </a:stretch>
        </p:blipFill>
        <p:spPr>
          <a:xfrm>
            <a:off x="11113675" y="5924055"/>
            <a:ext cx="818851" cy="738885"/>
          </a:xfrm>
          <a:prstGeom prst="rect">
            <a:avLst/>
          </a:prstGeom>
        </p:spPr>
      </p:pic>
      <p:sp>
        <p:nvSpPr>
          <p:cNvPr id="10" name="Rectangle 9">
            <a:extLst>
              <a:ext uri="{FF2B5EF4-FFF2-40B4-BE49-F238E27FC236}">
                <a16:creationId xmlns:a16="http://schemas.microsoft.com/office/drawing/2014/main" id="{4B9C193E-E6B3-4BFA-8791-DACE923B0C71}"/>
              </a:ext>
            </a:extLst>
          </p:cNvPr>
          <p:cNvSpPr/>
          <p:nvPr/>
        </p:nvSpPr>
        <p:spPr>
          <a:xfrm>
            <a:off x="-2" y="-9331"/>
            <a:ext cx="12191997" cy="1286685"/>
          </a:xfrm>
          <a:prstGeom prst="rect">
            <a:avLst/>
          </a:prstGeom>
          <a:solidFill>
            <a:srgbClr val="0C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TextBox 1">
            <a:extLst>
              <a:ext uri="{FF2B5EF4-FFF2-40B4-BE49-F238E27FC236}">
                <a16:creationId xmlns:a16="http://schemas.microsoft.com/office/drawing/2014/main" id="{5950F678-A827-4E51-A12F-2EB29BA68986}"/>
              </a:ext>
            </a:extLst>
          </p:cNvPr>
          <p:cNvSpPr txBox="1"/>
          <p:nvPr/>
        </p:nvSpPr>
        <p:spPr>
          <a:xfrm>
            <a:off x="378109" y="280068"/>
            <a:ext cx="11813891" cy="707886"/>
          </a:xfrm>
          <a:prstGeom prst="rect">
            <a:avLst/>
          </a:prstGeom>
          <a:noFill/>
        </p:spPr>
        <p:txBody>
          <a:bodyPr wrap="square" rtlCol="0">
            <a:spAutoFit/>
          </a:bodyPr>
          <a:lstStyle/>
          <a:p>
            <a:r>
              <a:rPr lang="sv-SE" sz="4000" b="1" dirty="0">
                <a:solidFill>
                  <a:schemeClr val="bg1"/>
                </a:solidFill>
                <a:latin typeface="Gisha" panose="020B0502040204020203" pitchFamily="34" charset="-79"/>
                <a:cs typeface="Gisha" panose="020B0502040204020203" pitchFamily="34" charset="-79"/>
              </a:rPr>
              <a:t>Klubbens uppgifter</a:t>
            </a:r>
          </a:p>
        </p:txBody>
      </p:sp>
      <p:pic>
        <p:nvPicPr>
          <p:cNvPr id="4" name="Bildobjekt 3">
            <a:extLst>
              <a:ext uri="{FF2B5EF4-FFF2-40B4-BE49-F238E27FC236}">
                <a16:creationId xmlns:a16="http://schemas.microsoft.com/office/drawing/2014/main" id="{03F4B097-A347-4D6E-ACA5-DDD144E724FF}"/>
              </a:ext>
            </a:extLst>
          </p:cNvPr>
          <p:cNvPicPr>
            <a:picLocks noChangeAspect="1"/>
          </p:cNvPicPr>
          <p:nvPr/>
        </p:nvPicPr>
        <p:blipFill>
          <a:blip r:embed="rId4"/>
          <a:stretch>
            <a:fillRect/>
          </a:stretch>
        </p:blipFill>
        <p:spPr>
          <a:xfrm>
            <a:off x="6391546" y="2096530"/>
            <a:ext cx="5540980" cy="2600545"/>
          </a:xfrm>
          <a:prstGeom prst="rect">
            <a:avLst/>
          </a:prstGeom>
        </p:spPr>
      </p:pic>
    </p:spTree>
    <p:extLst>
      <p:ext uri="{BB962C8B-B14F-4D97-AF65-F5344CB8AC3E}">
        <p14:creationId xmlns:p14="http://schemas.microsoft.com/office/powerpoint/2010/main" val="9209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7A81B"/>
        </a:solidFill>
        <a:effectLst/>
      </p:bgPr>
    </p:bg>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F20A7D8A-FAC6-4D48-B380-B71518D39C3C}"/>
              </a:ext>
            </a:extLst>
          </p:cNvPr>
          <p:cNvSpPr/>
          <p:nvPr/>
        </p:nvSpPr>
        <p:spPr>
          <a:xfrm flipH="1">
            <a:off x="6450562" y="5082072"/>
            <a:ext cx="5741434" cy="1775927"/>
          </a:xfrm>
          <a:prstGeom prst="rtTriangle">
            <a:avLst/>
          </a:prstGeom>
          <a:solidFill>
            <a:srgbClr val="019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ctangle 7">
            <a:extLst>
              <a:ext uri="{FF2B5EF4-FFF2-40B4-BE49-F238E27FC236}">
                <a16:creationId xmlns:a16="http://schemas.microsoft.com/office/drawing/2014/main" id="{2C517013-CC07-464E-85EC-E782377298E2}"/>
              </a:ext>
            </a:extLst>
          </p:cNvPr>
          <p:cNvSpPr/>
          <p:nvPr/>
        </p:nvSpPr>
        <p:spPr>
          <a:xfrm>
            <a:off x="315900" y="1444769"/>
            <a:ext cx="3852464" cy="3641608"/>
          </a:xfrm>
          <a:prstGeom prst="rect">
            <a:avLst/>
          </a:prstGeom>
          <a:solidFill>
            <a:srgbClr val="E7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Right Triangle 4">
            <a:extLst>
              <a:ext uri="{FF2B5EF4-FFF2-40B4-BE49-F238E27FC236}">
                <a16:creationId xmlns:a16="http://schemas.microsoft.com/office/drawing/2014/main" id="{F062294D-BADE-40E3-8F7E-CD3B32BBBEFA}"/>
              </a:ext>
            </a:extLst>
          </p:cNvPr>
          <p:cNvSpPr/>
          <p:nvPr/>
        </p:nvSpPr>
        <p:spPr>
          <a:xfrm>
            <a:off x="-1" y="5728996"/>
            <a:ext cx="10493830" cy="1129004"/>
          </a:xfrm>
          <a:prstGeom prst="rtTriangle">
            <a:avLst/>
          </a:prstGeom>
          <a:solidFill>
            <a:srgbClr val="C1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Picture 6">
            <a:extLst>
              <a:ext uri="{FF2B5EF4-FFF2-40B4-BE49-F238E27FC236}">
                <a16:creationId xmlns:a16="http://schemas.microsoft.com/office/drawing/2014/main" id="{3DF0835B-0E50-4E62-987D-77DD5898DE43}"/>
              </a:ext>
            </a:extLst>
          </p:cNvPr>
          <p:cNvPicPr>
            <a:picLocks noChangeAspect="1"/>
          </p:cNvPicPr>
          <p:nvPr/>
        </p:nvPicPr>
        <p:blipFill>
          <a:blip r:embed="rId3"/>
          <a:stretch>
            <a:fillRect/>
          </a:stretch>
        </p:blipFill>
        <p:spPr>
          <a:xfrm>
            <a:off x="11113675" y="5924055"/>
            <a:ext cx="818851" cy="738885"/>
          </a:xfrm>
          <a:prstGeom prst="rect">
            <a:avLst/>
          </a:prstGeom>
        </p:spPr>
      </p:pic>
      <p:sp>
        <p:nvSpPr>
          <p:cNvPr id="10" name="Rectangle 9">
            <a:extLst>
              <a:ext uri="{FF2B5EF4-FFF2-40B4-BE49-F238E27FC236}">
                <a16:creationId xmlns:a16="http://schemas.microsoft.com/office/drawing/2014/main" id="{4B9C193E-E6B3-4BFA-8791-DACE923B0C71}"/>
              </a:ext>
            </a:extLst>
          </p:cNvPr>
          <p:cNvSpPr/>
          <p:nvPr/>
        </p:nvSpPr>
        <p:spPr>
          <a:xfrm>
            <a:off x="-2" y="-9331"/>
            <a:ext cx="12191997" cy="1286685"/>
          </a:xfrm>
          <a:prstGeom prst="rect">
            <a:avLst/>
          </a:prstGeom>
          <a:solidFill>
            <a:srgbClr val="0C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TextBox 1">
            <a:extLst>
              <a:ext uri="{FF2B5EF4-FFF2-40B4-BE49-F238E27FC236}">
                <a16:creationId xmlns:a16="http://schemas.microsoft.com/office/drawing/2014/main" id="{5950F678-A827-4E51-A12F-2EB29BA68986}"/>
              </a:ext>
            </a:extLst>
          </p:cNvPr>
          <p:cNvSpPr txBox="1"/>
          <p:nvPr/>
        </p:nvSpPr>
        <p:spPr>
          <a:xfrm>
            <a:off x="315900" y="184471"/>
            <a:ext cx="11813891" cy="707886"/>
          </a:xfrm>
          <a:prstGeom prst="rect">
            <a:avLst/>
          </a:prstGeom>
          <a:noFill/>
        </p:spPr>
        <p:txBody>
          <a:bodyPr wrap="square" rtlCol="0">
            <a:spAutoFit/>
          </a:bodyPr>
          <a:lstStyle/>
          <a:p>
            <a:r>
              <a:rPr lang="sv-SE" sz="4000" b="1" dirty="0">
                <a:solidFill>
                  <a:schemeClr val="bg1"/>
                </a:solidFill>
                <a:latin typeface="Gisha" panose="020B0502040204020203" pitchFamily="34" charset="-79"/>
                <a:cs typeface="Gisha" panose="020B0502040204020203" pitchFamily="34" charset="-79"/>
              </a:rPr>
              <a:t>Vem betalar vad?</a:t>
            </a:r>
          </a:p>
        </p:txBody>
      </p:sp>
      <p:sp>
        <p:nvSpPr>
          <p:cNvPr id="3" name="textruta 2">
            <a:extLst>
              <a:ext uri="{FF2B5EF4-FFF2-40B4-BE49-F238E27FC236}">
                <a16:creationId xmlns:a16="http://schemas.microsoft.com/office/drawing/2014/main" id="{11009B1C-B49A-4CAD-AEA6-5E92A2BA920F}"/>
              </a:ext>
            </a:extLst>
          </p:cNvPr>
          <p:cNvSpPr txBox="1"/>
          <p:nvPr/>
        </p:nvSpPr>
        <p:spPr>
          <a:xfrm>
            <a:off x="4424358" y="1480681"/>
            <a:ext cx="3395667" cy="3601390"/>
          </a:xfrm>
          <a:prstGeom prst="rect">
            <a:avLst/>
          </a:prstGeom>
          <a:solidFill>
            <a:schemeClr val="bg2"/>
          </a:solidFill>
        </p:spPr>
        <p:txBody>
          <a:bodyPr wrap="square" rtlCol="0">
            <a:spAutoFit/>
          </a:bodyPr>
          <a:lstStyle/>
          <a:p>
            <a:endParaRPr lang="sv-SE" dirty="0"/>
          </a:p>
        </p:txBody>
      </p:sp>
      <p:sp>
        <p:nvSpPr>
          <p:cNvPr id="11" name="textruta 10">
            <a:extLst>
              <a:ext uri="{FF2B5EF4-FFF2-40B4-BE49-F238E27FC236}">
                <a16:creationId xmlns:a16="http://schemas.microsoft.com/office/drawing/2014/main" id="{23697ADB-26AB-4ECA-91A0-EE53CA51F62C}"/>
              </a:ext>
            </a:extLst>
          </p:cNvPr>
          <p:cNvSpPr txBox="1"/>
          <p:nvPr/>
        </p:nvSpPr>
        <p:spPr>
          <a:xfrm>
            <a:off x="8096250" y="1499731"/>
            <a:ext cx="3514725" cy="3601390"/>
          </a:xfrm>
          <a:prstGeom prst="rect">
            <a:avLst/>
          </a:prstGeom>
          <a:solidFill>
            <a:schemeClr val="bg2"/>
          </a:solidFill>
        </p:spPr>
        <p:txBody>
          <a:bodyPr wrap="square" rtlCol="0">
            <a:spAutoFit/>
          </a:bodyPr>
          <a:lstStyle/>
          <a:p>
            <a:endParaRPr lang="sv-SE" dirty="0"/>
          </a:p>
        </p:txBody>
      </p:sp>
      <p:sp>
        <p:nvSpPr>
          <p:cNvPr id="12" name="textruta 11">
            <a:extLst>
              <a:ext uri="{FF2B5EF4-FFF2-40B4-BE49-F238E27FC236}">
                <a16:creationId xmlns:a16="http://schemas.microsoft.com/office/drawing/2014/main" id="{80C03C6C-5500-4A79-BFF8-1AD34AB8F663}"/>
              </a:ext>
            </a:extLst>
          </p:cNvPr>
          <p:cNvSpPr txBox="1"/>
          <p:nvPr/>
        </p:nvSpPr>
        <p:spPr>
          <a:xfrm>
            <a:off x="581025" y="1932992"/>
            <a:ext cx="3127375" cy="2401683"/>
          </a:xfrm>
          <a:prstGeom prst="rect">
            <a:avLst/>
          </a:prstGeom>
          <a:noFill/>
        </p:spPr>
        <p:txBody>
          <a:bodyPr wrap="square" rtlCol="0">
            <a:spAutoFit/>
          </a:bodyPr>
          <a:lstStyle/>
          <a:p>
            <a:pPr>
              <a:lnSpc>
                <a:spcPct val="107000"/>
              </a:lnSpc>
              <a:spcAft>
                <a:spcPts val="800"/>
              </a:spcAft>
            </a:pPr>
            <a:r>
              <a:rPr lang="sv-SE" sz="2000" b="1" dirty="0">
                <a:effectLst/>
                <a:latin typeface="Gisha" panose="020B0502040204020203" pitchFamily="34" charset="-79"/>
                <a:ea typeface="Calibri" panose="020F0502020204030204" pitchFamily="34" charset="0"/>
                <a:cs typeface="Gisha" panose="020B0502040204020203" pitchFamily="34" charset="-79"/>
              </a:rPr>
              <a:t>Värdfamiljen</a:t>
            </a:r>
            <a:endParaRPr lang="sv-SE" dirty="0">
              <a:effectLst/>
              <a:latin typeface="Gisha" panose="020B0502040204020203" pitchFamily="34" charset="-79"/>
              <a:ea typeface="Calibri" panose="020F0502020204030204" pitchFamily="34" charset="0"/>
              <a:cs typeface="Gisha" panose="020B0502040204020203" pitchFamily="34" charset="-79"/>
            </a:endParaRPr>
          </a:p>
          <a:p>
            <a:pPr marL="285750" indent="-285750">
              <a:lnSpc>
                <a:spcPct val="150000"/>
              </a:lnSpc>
              <a:spcAft>
                <a:spcPts val="800"/>
              </a:spcAft>
              <a:buFont typeface="Wingdings" panose="05000000000000000000" pitchFamily="2" charset="2"/>
              <a:buChar char="§"/>
            </a:pPr>
            <a:r>
              <a:rPr lang="sv-SE" sz="1400" dirty="0">
                <a:effectLst/>
                <a:latin typeface="Gisha" panose="020B0502040204020203" pitchFamily="34" charset="-79"/>
                <a:ea typeface="Calibri" panose="020F0502020204030204" pitchFamily="34" charset="0"/>
                <a:cs typeface="Gisha" panose="020B0502040204020203" pitchFamily="34" charset="-79"/>
              </a:rPr>
              <a:t>Mat</a:t>
            </a:r>
          </a:p>
          <a:p>
            <a:pPr marL="285750" indent="-285750">
              <a:lnSpc>
                <a:spcPct val="150000"/>
              </a:lnSpc>
              <a:spcAft>
                <a:spcPts val="800"/>
              </a:spcAft>
              <a:buFont typeface="Wingdings" panose="05000000000000000000" pitchFamily="2" charset="2"/>
              <a:buChar char="§"/>
            </a:pPr>
            <a:r>
              <a:rPr lang="sv-SE" sz="1400" dirty="0">
                <a:effectLst/>
                <a:latin typeface="Gisha" panose="020B0502040204020203" pitchFamily="34" charset="-79"/>
                <a:ea typeface="Calibri" panose="020F0502020204030204" pitchFamily="34" charset="0"/>
                <a:cs typeface="Gisha" panose="020B0502040204020203" pitchFamily="34" charset="-79"/>
              </a:rPr>
              <a:t>Husrum</a:t>
            </a:r>
          </a:p>
          <a:p>
            <a:pPr marL="285750" indent="-285750">
              <a:lnSpc>
                <a:spcPct val="150000"/>
              </a:lnSpc>
              <a:spcAft>
                <a:spcPts val="800"/>
              </a:spcAft>
              <a:buFont typeface="Wingdings" panose="05000000000000000000" pitchFamily="2" charset="2"/>
              <a:buChar char="§"/>
            </a:pPr>
            <a:r>
              <a:rPr lang="sv-SE" sz="1400" dirty="0">
                <a:effectLst/>
                <a:latin typeface="Gisha" panose="020B0502040204020203" pitchFamily="34" charset="-79"/>
                <a:ea typeface="Calibri" panose="020F0502020204030204" pitchFamily="34" charset="0"/>
                <a:cs typeface="Gisha" panose="020B0502040204020203" pitchFamily="34" charset="-79"/>
              </a:rPr>
              <a:t>Aktiviteter och som den egna ungdomen skulle erbjudits</a:t>
            </a:r>
          </a:p>
          <a:p>
            <a:endParaRPr lang="sv-SE" dirty="0"/>
          </a:p>
        </p:txBody>
      </p:sp>
      <p:sp>
        <p:nvSpPr>
          <p:cNvPr id="13" name="textruta 12">
            <a:extLst>
              <a:ext uri="{FF2B5EF4-FFF2-40B4-BE49-F238E27FC236}">
                <a16:creationId xmlns:a16="http://schemas.microsoft.com/office/drawing/2014/main" id="{B3CB3750-E78B-45EB-A0F6-E1E19FA1BB0C}"/>
              </a:ext>
            </a:extLst>
          </p:cNvPr>
          <p:cNvSpPr txBox="1"/>
          <p:nvPr/>
        </p:nvSpPr>
        <p:spPr>
          <a:xfrm>
            <a:off x="4589257" y="1932992"/>
            <a:ext cx="3086100" cy="2514599"/>
          </a:xfrm>
          <a:prstGeom prst="rect">
            <a:avLst/>
          </a:prstGeom>
          <a:noFill/>
        </p:spPr>
        <p:txBody>
          <a:bodyPr wrap="square" rtlCol="0">
            <a:spAutoFit/>
          </a:bodyPr>
          <a:lstStyle/>
          <a:p>
            <a:pPr>
              <a:lnSpc>
                <a:spcPct val="107000"/>
              </a:lnSpc>
              <a:spcAft>
                <a:spcPts val="800"/>
              </a:spcAft>
            </a:pPr>
            <a:r>
              <a:rPr lang="sv-SE" sz="2000" b="1" dirty="0">
                <a:effectLst/>
                <a:latin typeface="Gisha" panose="020B0502040204020203" pitchFamily="34" charset="-79"/>
                <a:ea typeface="Calibri" panose="020F0502020204030204" pitchFamily="34" charset="0"/>
                <a:cs typeface="Gisha" panose="020B0502040204020203" pitchFamily="34" charset="-79"/>
              </a:rPr>
              <a:t>Klubben</a:t>
            </a:r>
            <a:endParaRPr lang="sv-SE" dirty="0">
              <a:effectLst/>
              <a:latin typeface="Gisha" panose="020B0502040204020203" pitchFamily="34" charset="-79"/>
              <a:ea typeface="Calibri" panose="020F0502020204030204" pitchFamily="34" charset="0"/>
              <a:cs typeface="Gisha" panose="020B0502040204020203" pitchFamily="34" charset="-79"/>
            </a:endParaRPr>
          </a:p>
          <a:p>
            <a:pPr marL="285750" indent="-285750">
              <a:lnSpc>
                <a:spcPct val="150000"/>
              </a:lnSpc>
              <a:spcAft>
                <a:spcPts val="800"/>
              </a:spcAft>
              <a:buFont typeface="Wingdings" panose="05000000000000000000" pitchFamily="2" charset="2"/>
              <a:buChar char="§"/>
            </a:pPr>
            <a:r>
              <a:rPr lang="sv-SE" sz="1400" dirty="0">
                <a:effectLst/>
                <a:latin typeface="Gisha" panose="020B0502040204020203" pitchFamily="34" charset="-79"/>
                <a:ea typeface="Calibri" panose="020F0502020204030204" pitchFamily="34" charset="0"/>
                <a:cs typeface="Gisha" panose="020B0502040204020203" pitchFamily="34" charset="-79"/>
              </a:rPr>
              <a:t>Klubbesök, ordinarie</a:t>
            </a:r>
          </a:p>
          <a:p>
            <a:pPr marL="285750" indent="-285750">
              <a:lnSpc>
                <a:spcPct val="150000"/>
              </a:lnSpc>
              <a:spcAft>
                <a:spcPts val="800"/>
              </a:spcAft>
              <a:buFont typeface="Wingdings" panose="05000000000000000000" pitchFamily="2" charset="2"/>
              <a:buChar char="§"/>
            </a:pPr>
            <a:r>
              <a:rPr lang="sv-SE" sz="1400" dirty="0">
                <a:effectLst/>
                <a:latin typeface="Gisha" panose="020B0502040204020203" pitchFamily="34" charset="-79"/>
                <a:ea typeface="Calibri" panose="020F0502020204030204" pitchFamily="34" charset="0"/>
                <a:cs typeface="Gisha" panose="020B0502040204020203" pitchFamily="34" charset="-79"/>
              </a:rPr>
              <a:t>Klubbutflykter</a:t>
            </a:r>
          </a:p>
          <a:p>
            <a:pPr marL="285750" indent="-285750">
              <a:lnSpc>
                <a:spcPct val="150000"/>
              </a:lnSpc>
              <a:spcAft>
                <a:spcPts val="800"/>
              </a:spcAft>
              <a:buFont typeface="Wingdings" panose="05000000000000000000" pitchFamily="2" charset="2"/>
              <a:buChar char="§"/>
            </a:pPr>
            <a:r>
              <a:rPr lang="sv-SE" sz="1400" dirty="0">
                <a:effectLst/>
                <a:latin typeface="Gisha" panose="020B0502040204020203" pitchFamily="34" charset="-79"/>
                <a:ea typeface="Calibri" panose="020F0502020204030204" pitchFamily="34" charset="0"/>
                <a:cs typeface="Gisha" panose="020B0502040204020203" pitchFamily="34" charset="-79"/>
              </a:rPr>
              <a:t>Eventuellt busskort</a:t>
            </a:r>
          </a:p>
          <a:p>
            <a:pPr marL="285750" indent="-285750">
              <a:lnSpc>
                <a:spcPct val="150000"/>
              </a:lnSpc>
              <a:spcAft>
                <a:spcPts val="800"/>
              </a:spcAft>
              <a:buFont typeface="Wingdings" panose="05000000000000000000" pitchFamily="2" charset="2"/>
              <a:buChar char="§"/>
            </a:pPr>
            <a:r>
              <a:rPr lang="sv-SE" sz="1400" dirty="0">
                <a:effectLst/>
                <a:latin typeface="Gisha" panose="020B0502040204020203" pitchFamily="34" charset="-79"/>
                <a:ea typeface="Calibri" panose="020F0502020204030204" pitchFamily="34" charset="0"/>
                <a:cs typeface="Gisha" panose="020B0502040204020203" pitchFamily="34" charset="-79"/>
              </a:rPr>
              <a:t>Födelsedagspresent</a:t>
            </a:r>
          </a:p>
          <a:p>
            <a:pPr marL="285750" indent="-285750">
              <a:lnSpc>
                <a:spcPct val="150000"/>
              </a:lnSpc>
              <a:spcAft>
                <a:spcPts val="800"/>
              </a:spcAft>
              <a:buFont typeface="Wingdings" panose="05000000000000000000" pitchFamily="2" charset="2"/>
              <a:buChar char="§"/>
            </a:pPr>
            <a:r>
              <a:rPr lang="sv-SE" sz="1400" dirty="0">
                <a:effectLst/>
                <a:latin typeface="Gisha" panose="020B0502040204020203" pitchFamily="34" charset="-79"/>
                <a:ea typeface="Calibri" panose="020F0502020204030204" pitchFamily="34" charset="0"/>
                <a:cs typeface="Gisha" panose="020B0502040204020203" pitchFamily="34" charset="-79"/>
              </a:rPr>
              <a:t>Julklapp</a:t>
            </a:r>
          </a:p>
        </p:txBody>
      </p:sp>
      <p:sp>
        <p:nvSpPr>
          <p:cNvPr id="14" name="textruta 13">
            <a:extLst>
              <a:ext uri="{FF2B5EF4-FFF2-40B4-BE49-F238E27FC236}">
                <a16:creationId xmlns:a16="http://schemas.microsoft.com/office/drawing/2014/main" id="{B558C018-CADF-441B-A2A8-EBA5C5619B5A}"/>
              </a:ext>
            </a:extLst>
          </p:cNvPr>
          <p:cNvSpPr txBox="1"/>
          <p:nvPr/>
        </p:nvSpPr>
        <p:spPr>
          <a:xfrm>
            <a:off x="8273637" y="1932992"/>
            <a:ext cx="3337338" cy="2724849"/>
          </a:xfrm>
          <a:prstGeom prst="rect">
            <a:avLst/>
          </a:prstGeom>
          <a:noFill/>
        </p:spPr>
        <p:txBody>
          <a:bodyPr wrap="square" rtlCol="0">
            <a:spAutoFit/>
          </a:bodyPr>
          <a:lstStyle/>
          <a:p>
            <a:pPr>
              <a:lnSpc>
                <a:spcPct val="107000"/>
              </a:lnSpc>
              <a:spcAft>
                <a:spcPts val="800"/>
              </a:spcAft>
            </a:pPr>
            <a:r>
              <a:rPr lang="sv-SE" sz="2000" b="1" dirty="0">
                <a:effectLst/>
                <a:latin typeface="Gisha" panose="020B0502040204020203" pitchFamily="34" charset="-79"/>
                <a:ea typeface="Calibri" panose="020F0502020204030204" pitchFamily="34" charset="0"/>
                <a:cs typeface="Gisha" panose="020B0502040204020203" pitchFamily="34" charset="-79"/>
              </a:rPr>
              <a:t>Stiftelsen RU / Distriktet</a:t>
            </a:r>
            <a:endParaRPr lang="sv-SE" sz="2000" dirty="0">
              <a:effectLst/>
              <a:latin typeface="Gisha" panose="020B0502040204020203" pitchFamily="34" charset="-79"/>
              <a:ea typeface="Calibri" panose="020F0502020204030204" pitchFamily="34" charset="0"/>
              <a:cs typeface="Gisha" panose="020B0502040204020203" pitchFamily="34" charset="-79"/>
            </a:endParaRPr>
          </a:p>
          <a:p>
            <a:pPr marL="285750" indent="-285750">
              <a:lnSpc>
                <a:spcPct val="150000"/>
              </a:lnSpc>
              <a:spcAft>
                <a:spcPts val="800"/>
              </a:spcAft>
              <a:buFont typeface="Wingdings" panose="05000000000000000000" pitchFamily="2" charset="2"/>
              <a:buChar char="§"/>
            </a:pPr>
            <a:r>
              <a:rPr lang="sv-SE" sz="1400" dirty="0">
                <a:effectLst/>
                <a:latin typeface="Gisha" panose="020B0502040204020203" pitchFamily="34" charset="-79"/>
                <a:ea typeface="Calibri" panose="020F0502020204030204" pitchFamily="34" charset="0"/>
                <a:cs typeface="Gisha" panose="020B0502040204020203" pitchFamily="34" charset="-79"/>
              </a:rPr>
              <a:t>Månadspeng 1000 kr</a:t>
            </a:r>
          </a:p>
          <a:p>
            <a:pPr marL="285750" indent="-285750">
              <a:lnSpc>
                <a:spcPct val="150000"/>
              </a:lnSpc>
              <a:spcAft>
                <a:spcPts val="800"/>
              </a:spcAft>
              <a:buFont typeface="Wingdings" panose="05000000000000000000" pitchFamily="2" charset="2"/>
              <a:buChar char="§"/>
            </a:pPr>
            <a:r>
              <a:rPr lang="sv-SE" sz="1400" dirty="0">
                <a:effectLst/>
                <a:latin typeface="Gisha" panose="020B0502040204020203" pitchFamily="34" charset="-79"/>
                <a:ea typeface="Calibri" panose="020F0502020204030204" pitchFamily="34" charset="0"/>
                <a:cs typeface="Gisha" panose="020B0502040204020203" pitchFamily="34" charset="-79"/>
              </a:rPr>
              <a:t>Introduktionsläger  med språkträning</a:t>
            </a:r>
          </a:p>
          <a:p>
            <a:pPr marL="285750" indent="-285750">
              <a:lnSpc>
                <a:spcPct val="150000"/>
              </a:lnSpc>
              <a:spcAft>
                <a:spcPts val="800"/>
              </a:spcAft>
              <a:buFont typeface="Wingdings" panose="05000000000000000000" pitchFamily="2" charset="2"/>
              <a:buChar char="§"/>
            </a:pPr>
            <a:r>
              <a:rPr lang="sv-SE" sz="1400" dirty="0">
                <a:effectLst/>
                <a:latin typeface="Gisha" panose="020B0502040204020203" pitchFamily="34" charset="-79"/>
                <a:ea typeface="Calibri" panose="020F0502020204030204" pitchFamily="34" charset="0"/>
                <a:cs typeface="Gisha" panose="020B0502040204020203" pitchFamily="34" charset="-79"/>
              </a:rPr>
              <a:t>Distriktsaktiviteter t.ex. distriktskonferens</a:t>
            </a:r>
          </a:p>
          <a:p>
            <a:endParaRPr lang="sv-SE" dirty="0"/>
          </a:p>
        </p:txBody>
      </p:sp>
    </p:spTree>
    <p:extLst>
      <p:ext uri="{BB962C8B-B14F-4D97-AF65-F5344CB8AC3E}">
        <p14:creationId xmlns:p14="http://schemas.microsoft.com/office/powerpoint/2010/main" val="108068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7A81B"/>
        </a:solidFill>
        <a:effectLst/>
      </p:bgPr>
    </p:bg>
    <p:spTree>
      <p:nvGrpSpPr>
        <p:cNvPr id="1" name=""/>
        <p:cNvGrpSpPr/>
        <p:nvPr/>
      </p:nvGrpSpPr>
      <p:grpSpPr>
        <a:xfrm>
          <a:off x="0" y="0"/>
          <a:ext cx="0" cy="0"/>
          <a:chOff x="0" y="0"/>
          <a:chExt cx="0" cy="0"/>
        </a:xfrm>
      </p:grpSpPr>
      <p:sp>
        <p:nvSpPr>
          <p:cNvPr id="12" name="Right Triangle 11">
            <a:extLst>
              <a:ext uri="{FF2B5EF4-FFF2-40B4-BE49-F238E27FC236}">
                <a16:creationId xmlns:a16="http://schemas.microsoft.com/office/drawing/2014/main" id="{5B087914-4A09-41F9-AB89-F2004A47B875}"/>
              </a:ext>
            </a:extLst>
          </p:cNvPr>
          <p:cNvSpPr/>
          <p:nvPr/>
        </p:nvSpPr>
        <p:spPr>
          <a:xfrm flipH="1">
            <a:off x="6450562" y="5082072"/>
            <a:ext cx="5741434" cy="1775927"/>
          </a:xfrm>
          <a:prstGeom prst="rtTriangle">
            <a:avLst/>
          </a:prstGeom>
          <a:solidFill>
            <a:srgbClr val="019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Rectangle 8">
            <a:extLst>
              <a:ext uri="{FF2B5EF4-FFF2-40B4-BE49-F238E27FC236}">
                <a16:creationId xmlns:a16="http://schemas.microsoft.com/office/drawing/2014/main" id="{99002D87-1D0B-4D8B-BA72-F8C3A5DE336A}"/>
              </a:ext>
            </a:extLst>
          </p:cNvPr>
          <p:cNvSpPr/>
          <p:nvPr/>
        </p:nvSpPr>
        <p:spPr>
          <a:xfrm>
            <a:off x="1102604" y="2378651"/>
            <a:ext cx="4458069" cy="2070258"/>
          </a:xfrm>
          <a:prstGeom prst="rect">
            <a:avLst/>
          </a:prstGeom>
          <a:solidFill>
            <a:srgbClr val="E7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ctangle 7">
            <a:extLst>
              <a:ext uri="{FF2B5EF4-FFF2-40B4-BE49-F238E27FC236}">
                <a16:creationId xmlns:a16="http://schemas.microsoft.com/office/drawing/2014/main" id="{92435F8A-D5DE-4D3E-9E44-BAE9E8BB6014}"/>
              </a:ext>
            </a:extLst>
          </p:cNvPr>
          <p:cNvSpPr/>
          <p:nvPr/>
        </p:nvSpPr>
        <p:spPr>
          <a:xfrm>
            <a:off x="-19204" y="420723"/>
            <a:ext cx="6701687" cy="1339913"/>
          </a:xfrm>
          <a:prstGeom prst="rect">
            <a:avLst/>
          </a:prstGeom>
          <a:solidFill>
            <a:srgbClr val="0C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ruta 5">
            <a:extLst>
              <a:ext uri="{FF2B5EF4-FFF2-40B4-BE49-F238E27FC236}">
                <a16:creationId xmlns:a16="http://schemas.microsoft.com/office/drawing/2014/main" id="{682A4509-1848-4B2B-B711-77CC2998AF1A}"/>
              </a:ext>
            </a:extLst>
          </p:cNvPr>
          <p:cNvSpPr txBox="1"/>
          <p:nvPr/>
        </p:nvSpPr>
        <p:spPr>
          <a:xfrm>
            <a:off x="226708" y="705958"/>
            <a:ext cx="6258175" cy="769441"/>
          </a:xfrm>
          <a:prstGeom prst="rect">
            <a:avLst/>
          </a:prstGeom>
          <a:noFill/>
        </p:spPr>
        <p:txBody>
          <a:bodyPr wrap="square" rtlCol="0">
            <a:spAutoFit/>
          </a:bodyPr>
          <a:lstStyle/>
          <a:p>
            <a:r>
              <a:rPr lang="sv-SE" sz="4400" b="1" dirty="0">
                <a:solidFill>
                  <a:srgbClr val="C10042"/>
                </a:solidFill>
                <a:effectLst/>
                <a:latin typeface="Gisha" panose="020B0502040204020203" pitchFamily="34" charset="-79"/>
                <a:ea typeface="Calibri" panose="020F0502020204030204" pitchFamily="34" charset="0"/>
                <a:cs typeface="Gisha" panose="020B0502040204020203" pitchFamily="34" charset="-79"/>
              </a:rPr>
              <a:t>Bilaga G</a:t>
            </a:r>
            <a:r>
              <a:rPr lang="sv-SE" sz="4400" b="1" dirty="0">
                <a:solidFill>
                  <a:schemeClr val="bg1"/>
                </a:solidFill>
                <a:effectLst/>
                <a:latin typeface="Gisha" panose="020B0502040204020203" pitchFamily="34" charset="-79"/>
                <a:ea typeface="Calibri" panose="020F0502020204030204" pitchFamily="34" charset="0"/>
                <a:cs typeface="Gisha" panose="020B0502040204020203" pitchFamily="34" charset="-79"/>
              </a:rPr>
              <a:t> i ansökan</a:t>
            </a:r>
          </a:p>
        </p:txBody>
      </p:sp>
      <p:sp>
        <p:nvSpPr>
          <p:cNvPr id="3" name="textruta 2">
            <a:extLst>
              <a:ext uri="{FF2B5EF4-FFF2-40B4-BE49-F238E27FC236}">
                <a16:creationId xmlns:a16="http://schemas.microsoft.com/office/drawing/2014/main" id="{B22F2346-CBF4-44E8-9B0F-C4F5551CDCE6}"/>
              </a:ext>
            </a:extLst>
          </p:cNvPr>
          <p:cNvSpPr txBox="1"/>
          <p:nvPr/>
        </p:nvSpPr>
        <p:spPr>
          <a:xfrm>
            <a:off x="1476068" y="2733232"/>
            <a:ext cx="3711140" cy="1261564"/>
          </a:xfrm>
          <a:prstGeom prst="rect">
            <a:avLst/>
          </a:prstGeom>
          <a:noFill/>
        </p:spPr>
        <p:txBody>
          <a:bodyPr wrap="square" rtlCol="0">
            <a:spAutoFit/>
          </a:bodyPr>
          <a:lstStyle/>
          <a:p>
            <a:pPr marL="342900" lvl="0" indent="-342900">
              <a:lnSpc>
                <a:spcPct val="107000"/>
              </a:lnSpc>
              <a:buFont typeface="Wingdings" panose="05000000000000000000" pitchFamily="2" charset="2"/>
              <a:buChar char="§"/>
            </a:pPr>
            <a:r>
              <a:rPr lang="sv-SE" dirty="0">
                <a:effectLst/>
                <a:latin typeface="Gisha" panose="020B0502040204020203" pitchFamily="34" charset="-79"/>
                <a:ea typeface="Calibri" panose="020F0502020204030204" pitchFamily="34" charset="0"/>
                <a:cs typeface="Gisha" panose="020B0502040204020203" pitchFamily="34" charset="-79"/>
              </a:rPr>
              <a:t>Villkor och bestämmelser</a:t>
            </a:r>
            <a:br>
              <a:rPr lang="sv-SE" dirty="0">
                <a:effectLst/>
                <a:latin typeface="Gisha" panose="020B0502040204020203" pitchFamily="34" charset="-79"/>
                <a:ea typeface="Calibri" panose="020F0502020204030204" pitchFamily="34" charset="0"/>
                <a:cs typeface="Gisha" panose="020B0502040204020203" pitchFamily="34" charset="-79"/>
              </a:rPr>
            </a:br>
            <a:endParaRPr lang="sv-SE" dirty="0">
              <a:effectLst/>
              <a:latin typeface="Gisha" panose="020B0502040204020203" pitchFamily="34" charset="-79"/>
              <a:ea typeface="Calibri" panose="020F0502020204030204" pitchFamily="34" charset="0"/>
              <a:cs typeface="Gisha" panose="020B0502040204020203" pitchFamily="34" charset="-79"/>
            </a:endParaRPr>
          </a:p>
          <a:p>
            <a:pPr marL="342900" lvl="0" indent="-342900">
              <a:lnSpc>
                <a:spcPct val="107000"/>
              </a:lnSpc>
              <a:spcAft>
                <a:spcPts val="800"/>
              </a:spcAft>
              <a:buFont typeface="Wingdings" panose="05000000000000000000" pitchFamily="2" charset="2"/>
              <a:buChar char="§"/>
            </a:pPr>
            <a:r>
              <a:rPr lang="sv-SE" dirty="0">
                <a:effectLst/>
                <a:latin typeface="Gisha" panose="020B0502040204020203" pitchFamily="34" charset="-79"/>
                <a:ea typeface="Calibri" panose="020F0502020204030204" pitchFamily="34" charset="0"/>
                <a:cs typeface="Gisha" panose="020B0502040204020203" pitchFamily="34" charset="-79"/>
              </a:rPr>
              <a:t>Rekommendationer för ett lyckat utbyte</a:t>
            </a:r>
          </a:p>
        </p:txBody>
      </p:sp>
      <p:pic>
        <p:nvPicPr>
          <p:cNvPr id="10" name="Bildobjekt 9">
            <a:extLst>
              <a:ext uri="{FF2B5EF4-FFF2-40B4-BE49-F238E27FC236}">
                <a16:creationId xmlns:a16="http://schemas.microsoft.com/office/drawing/2014/main" id="{ADBD7466-00A5-4E2B-B013-0EA351E76622}"/>
              </a:ext>
            </a:extLst>
          </p:cNvPr>
          <p:cNvPicPr>
            <a:picLocks noChangeAspect="1"/>
          </p:cNvPicPr>
          <p:nvPr/>
        </p:nvPicPr>
        <p:blipFill>
          <a:blip r:embed="rId3"/>
          <a:stretch>
            <a:fillRect/>
          </a:stretch>
        </p:blipFill>
        <p:spPr>
          <a:xfrm rot="223814">
            <a:off x="6866365" y="550520"/>
            <a:ext cx="4268495" cy="5791762"/>
          </a:xfrm>
          <a:prstGeom prst="rect">
            <a:avLst/>
          </a:prstGeom>
          <a:ln>
            <a:noFill/>
          </a:ln>
          <a:effectLst>
            <a:outerShdw blurRad="292100" dist="139700" dir="2700000" algn="tl" rotWithShape="0">
              <a:srgbClr val="333333">
                <a:alpha val="65000"/>
              </a:srgbClr>
            </a:outerShdw>
          </a:effectLst>
        </p:spPr>
      </p:pic>
      <p:sp>
        <p:nvSpPr>
          <p:cNvPr id="11" name="Right Triangle 10">
            <a:extLst>
              <a:ext uri="{FF2B5EF4-FFF2-40B4-BE49-F238E27FC236}">
                <a16:creationId xmlns:a16="http://schemas.microsoft.com/office/drawing/2014/main" id="{8BB64C29-1D39-4F0B-9AA8-5BDDC61A24F1}"/>
              </a:ext>
            </a:extLst>
          </p:cNvPr>
          <p:cNvSpPr/>
          <p:nvPr/>
        </p:nvSpPr>
        <p:spPr>
          <a:xfrm>
            <a:off x="-1" y="5728996"/>
            <a:ext cx="10493830" cy="1129004"/>
          </a:xfrm>
          <a:prstGeom prst="rtTriangle">
            <a:avLst/>
          </a:prstGeom>
          <a:solidFill>
            <a:srgbClr val="C1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3" name="Picture 12">
            <a:extLst>
              <a:ext uri="{FF2B5EF4-FFF2-40B4-BE49-F238E27FC236}">
                <a16:creationId xmlns:a16="http://schemas.microsoft.com/office/drawing/2014/main" id="{8AD77E8E-3F8A-4ED6-A551-9DCDF6DDFF03}"/>
              </a:ext>
            </a:extLst>
          </p:cNvPr>
          <p:cNvPicPr>
            <a:picLocks noChangeAspect="1"/>
          </p:cNvPicPr>
          <p:nvPr/>
        </p:nvPicPr>
        <p:blipFill>
          <a:blip r:embed="rId4"/>
          <a:stretch>
            <a:fillRect/>
          </a:stretch>
        </p:blipFill>
        <p:spPr>
          <a:xfrm>
            <a:off x="11113675" y="5924055"/>
            <a:ext cx="818851" cy="738885"/>
          </a:xfrm>
          <a:prstGeom prst="rect">
            <a:avLst/>
          </a:prstGeom>
        </p:spPr>
      </p:pic>
    </p:spTree>
    <p:extLst>
      <p:ext uri="{BB962C8B-B14F-4D97-AF65-F5344CB8AC3E}">
        <p14:creationId xmlns:p14="http://schemas.microsoft.com/office/powerpoint/2010/main" val="182178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7A81B"/>
        </a:solidFill>
        <a:effectLst/>
      </p:bgPr>
    </p:bg>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F20A7D8A-FAC6-4D48-B380-B71518D39C3C}"/>
              </a:ext>
            </a:extLst>
          </p:cNvPr>
          <p:cNvSpPr/>
          <p:nvPr/>
        </p:nvSpPr>
        <p:spPr>
          <a:xfrm flipH="1">
            <a:off x="6450562" y="5082072"/>
            <a:ext cx="5741434" cy="1775927"/>
          </a:xfrm>
          <a:prstGeom prst="rtTriangle">
            <a:avLst/>
          </a:prstGeom>
          <a:solidFill>
            <a:srgbClr val="019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Right Triangle 4">
            <a:extLst>
              <a:ext uri="{FF2B5EF4-FFF2-40B4-BE49-F238E27FC236}">
                <a16:creationId xmlns:a16="http://schemas.microsoft.com/office/drawing/2014/main" id="{F062294D-BADE-40E3-8F7E-CD3B32BBBEFA}"/>
              </a:ext>
            </a:extLst>
          </p:cNvPr>
          <p:cNvSpPr/>
          <p:nvPr/>
        </p:nvSpPr>
        <p:spPr>
          <a:xfrm>
            <a:off x="-1" y="5728996"/>
            <a:ext cx="10493830" cy="1129004"/>
          </a:xfrm>
          <a:prstGeom prst="rtTriangle">
            <a:avLst/>
          </a:prstGeom>
          <a:solidFill>
            <a:srgbClr val="C1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Picture 6">
            <a:extLst>
              <a:ext uri="{FF2B5EF4-FFF2-40B4-BE49-F238E27FC236}">
                <a16:creationId xmlns:a16="http://schemas.microsoft.com/office/drawing/2014/main" id="{3DF0835B-0E50-4E62-987D-77DD5898DE43}"/>
              </a:ext>
            </a:extLst>
          </p:cNvPr>
          <p:cNvPicPr>
            <a:picLocks noChangeAspect="1"/>
          </p:cNvPicPr>
          <p:nvPr/>
        </p:nvPicPr>
        <p:blipFill>
          <a:blip r:embed="rId3"/>
          <a:stretch>
            <a:fillRect/>
          </a:stretch>
        </p:blipFill>
        <p:spPr>
          <a:xfrm>
            <a:off x="11113675" y="5924055"/>
            <a:ext cx="818851" cy="738885"/>
          </a:xfrm>
          <a:prstGeom prst="rect">
            <a:avLst/>
          </a:prstGeom>
        </p:spPr>
      </p:pic>
      <p:sp>
        <p:nvSpPr>
          <p:cNvPr id="10" name="Rectangle 9">
            <a:extLst>
              <a:ext uri="{FF2B5EF4-FFF2-40B4-BE49-F238E27FC236}">
                <a16:creationId xmlns:a16="http://schemas.microsoft.com/office/drawing/2014/main" id="{4B9C193E-E6B3-4BFA-8791-DACE923B0C71}"/>
              </a:ext>
            </a:extLst>
          </p:cNvPr>
          <p:cNvSpPr/>
          <p:nvPr/>
        </p:nvSpPr>
        <p:spPr>
          <a:xfrm>
            <a:off x="-2" y="-9331"/>
            <a:ext cx="12191997" cy="1286685"/>
          </a:xfrm>
          <a:prstGeom prst="rect">
            <a:avLst/>
          </a:prstGeom>
          <a:solidFill>
            <a:srgbClr val="0C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TextBox 1">
            <a:extLst>
              <a:ext uri="{FF2B5EF4-FFF2-40B4-BE49-F238E27FC236}">
                <a16:creationId xmlns:a16="http://schemas.microsoft.com/office/drawing/2014/main" id="{5950F678-A827-4E51-A12F-2EB29BA68986}"/>
              </a:ext>
            </a:extLst>
          </p:cNvPr>
          <p:cNvSpPr txBox="1"/>
          <p:nvPr/>
        </p:nvSpPr>
        <p:spPr>
          <a:xfrm>
            <a:off x="543616" y="390521"/>
            <a:ext cx="11813891" cy="646331"/>
          </a:xfrm>
          <a:prstGeom prst="rect">
            <a:avLst/>
          </a:prstGeom>
          <a:noFill/>
        </p:spPr>
        <p:txBody>
          <a:bodyPr wrap="square" rtlCol="0">
            <a:spAutoFit/>
          </a:bodyPr>
          <a:lstStyle/>
          <a:p>
            <a:r>
              <a:rPr lang="sv-SE" sz="3600" b="1" dirty="0">
                <a:solidFill>
                  <a:schemeClr val="bg1"/>
                </a:solidFill>
                <a:latin typeface="Gisha" panose="020B0502040204020203" pitchFamily="34" charset="-79"/>
                <a:cs typeface="Gisha" panose="020B0502040204020203" pitchFamily="34" charset="-79"/>
              </a:rPr>
              <a:t>Vad man inte får göra</a:t>
            </a:r>
          </a:p>
        </p:txBody>
      </p:sp>
      <p:sp>
        <p:nvSpPr>
          <p:cNvPr id="3" name="textruta 2">
            <a:extLst>
              <a:ext uri="{FF2B5EF4-FFF2-40B4-BE49-F238E27FC236}">
                <a16:creationId xmlns:a16="http://schemas.microsoft.com/office/drawing/2014/main" id="{59EB2E90-3E80-4341-9002-7E4691DFE45C}"/>
              </a:ext>
            </a:extLst>
          </p:cNvPr>
          <p:cNvSpPr txBox="1"/>
          <p:nvPr/>
        </p:nvSpPr>
        <p:spPr>
          <a:xfrm>
            <a:off x="5645125" y="2090200"/>
            <a:ext cx="4817651" cy="3398294"/>
          </a:xfrm>
          <a:prstGeom prst="rect">
            <a:avLst/>
          </a:prstGeom>
          <a:solidFill>
            <a:schemeClr val="bg2"/>
          </a:solidFill>
        </p:spPr>
        <p:txBody>
          <a:bodyPr wrap="square" rtlCol="0">
            <a:spAutoFit/>
          </a:bodyPr>
          <a:lstStyle/>
          <a:p>
            <a:endParaRPr lang="sv-SE" dirty="0"/>
          </a:p>
        </p:txBody>
      </p:sp>
      <p:sp>
        <p:nvSpPr>
          <p:cNvPr id="11" name="textruta 10">
            <a:extLst>
              <a:ext uri="{FF2B5EF4-FFF2-40B4-BE49-F238E27FC236}">
                <a16:creationId xmlns:a16="http://schemas.microsoft.com/office/drawing/2014/main" id="{30B9E06C-A5BF-4974-934A-80E44459E2E2}"/>
              </a:ext>
            </a:extLst>
          </p:cNvPr>
          <p:cNvSpPr txBox="1"/>
          <p:nvPr/>
        </p:nvSpPr>
        <p:spPr>
          <a:xfrm>
            <a:off x="6132630" y="2484164"/>
            <a:ext cx="3776302" cy="2462213"/>
          </a:xfrm>
          <a:prstGeom prst="rect">
            <a:avLst/>
          </a:prstGeom>
          <a:noFill/>
        </p:spPr>
        <p:txBody>
          <a:bodyPr wrap="square" rtlCol="0">
            <a:spAutoFit/>
          </a:bodyPr>
          <a:lstStyle/>
          <a:p>
            <a:pPr marL="0" indent="0">
              <a:buNone/>
              <a:defRPr/>
            </a:pPr>
            <a:r>
              <a:rPr lang="en-US" sz="2000" b="1" dirty="0">
                <a:latin typeface="Gisha" panose="020B0502040204020203" pitchFamily="34" charset="-79"/>
                <a:cs typeface="Gisha" panose="020B0502040204020203" pitchFamily="34" charset="-79"/>
              </a:rPr>
              <a:t>Om något problem uppstår:</a:t>
            </a:r>
          </a:p>
          <a:p>
            <a:pPr marL="0" indent="0">
              <a:buNone/>
              <a:defRPr/>
            </a:pPr>
            <a:endParaRPr lang="en-US" sz="1400" b="1" dirty="0">
              <a:highlight>
                <a:srgbClr val="FFFF00"/>
              </a:highlight>
              <a:latin typeface="Gisha" panose="020B0502040204020203" pitchFamily="34" charset="-79"/>
              <a:cs typeface="Gisha" panose="020B0502040204020203" pitchFamily="34" charset="-79"/>
            </a:endParaRPr>
          </a:p>
          <a:p>
            <a:pPr marL="0" indent="0">
              <a:buNone/>
              <a:defRPr/>
            </a:pPr>
            <a:r>
              <a:rPr lang="en-US" dirty="0">
                <a:latin typeface="Gisha" panose="020B0502040204020203" pitchFamily="34" charset="-79"/>
                <a:cs typeface="Gisha" panose="020B0502040204020203" pitchFamily="34" charset="-79"/>
              </a:rPr>
              <a:t>Rotary </a:t>
            </a:r>
            <a:r>
              <a:rPr lang="en-US" b="1" dirty="0">
                <a:latin typeface="Gisha" panose="020B0502040204020203" pitchFamily="34" charset="-79"/>
                <a:cs typeface="Gisha" panose="020B0502040204020203" pitchFamily="34" charset="-79"/>
              </a:rPr>
              <a:t>kan</a:t>
            </a:r>
            <a:r>
              <a:rPr lang="en-US" dirty="0">
                <a:latin typeface="Gisha" panose="020B0502040204020203" pitchFamily="34" charset="-79"/>
                <a:cs typeface="Gisha" panose="020B0502040204020203" pitchFamily="34" charset="-79"/>
              </a:rPr>
              <a:t> dela ut ett </a:t>
            </a:r>
            <a:r>
              <a:rPr lang="en-US" b="1" dirty="0">
                <a:highlight>
                  <a:srgbClr val="FFFF00"/>
                </a:highlight>
                <a:latin typeface="Gisha" panose="020B0502040204020203" pitchFamily="34" charset="-79"/>
                <a:cs typeface="Gisha" panose="020B0502040204020203" pitchFamily="34" charset="-79"/>
              </a:rPr>
              <a:t>gult kort</a:t>
            </a:r>
          </a:p>
          <a:p>
            <a:pPr marL="0" indent="0">
              <a:buNone/>
              <a:defRPr/>
            </a:pPr>
            <a:endParaRPr lang="en-US" sz="1400" dirty="0">
              <a:latin typeface="Gisha" panose="020B0502040204020203" pitchFamily="34" charset="-79"/>
              <a:cs typeface="Gisha" panose="020B0502040204020203" pitchFamily="34" charset="-79"/>
            </a:endParaRPr>
          </a:p>
          <a:p>
            <a:pPr marL="0" indent="0">
              <a:buNone/>
              <a:defRPr/>
            </a:pPr>
            <a:r>
              <a:rPr lang="en-US" sz="2000" b="1" dirty="0">
                <a:latin typeface="Gisha" panose="020B0502040204020203" pitchFamily="34" charset="-79"/>
                <a:cs typeface="Gisha" panose="020B0502040204020203" pitchFamily="34" charset="-79"/>
              </a:rPr>
              <a:t>Om problemet återuppstår:</a:t>
            </a:r>
          </a:p>
          <a:p>
            <a:pPr marL="0" indent="0">
              <a:buNone/>
              <a:defRPr/>
            </a:pPr>
            <a:endParaRPr lang="en-US" sz="1400" b="1" dirty="0">
              <a:solidFill>
                <a:srgbClr val="FF0000"/>
              </a:solidFill>
              <a:latin typeface="Gisha" panose="020B0502040204020203" pitchFamily="34" charset="-79"/>
              <a:cs typeface="Gisha" panose="020B0502040204020203" pitchFamily="34" charset="-79"/>
            </a:endParaRPr>
          </a:p>
          <a:p>
            <a:pPr marL="0" indent="0">
              <a:buNone/>
              <a:defRPr/>
            </a:pPr>
            <a:r>
              <a:rPr lang="en-US" dirty="0">
                <a:latin typeface="Gisha" panose="020B0502040204020203" pitchFamily="34" charset="-79"/>
                <a:cs typeface="Gisha" panose="020B0502040204020203" pitchFamily="34" charset="-79"/>
              </a:rPr>
              <a:t>Ett</a:t>
            </a:r>
            <a:r>
              <a:rPr lang="en-US" b="1" dirty="0">
                <a:latin typeface="Gisha" panose="020B0502040204020203" pitchFamily="34" charset="-79"/>
                <a:cs typeface="Gisha" panose="020B0502040204020203" pitchFamily="34" charset="-79"/>
              </a:rPr>
              <a:t> </a:t>
            </a:r>
            <a:r>
              <a:rPr lang="en-US" b="1" dirty="0">
                <a:solidFill>
                  <a:schemeClr val="bg1"/>
                </a:solidFill>
                <a:highlight>
                  <a:srgbClr val="800000"/>
                </a:highlight>
                <a:latin typeface="Gisha" panose="020B0502040204020203" pitchFamily="34" charset="-79"/>
                <a:cs typeface="Gisha" panose="020B0502040204020203" pitchFamily="34" charset="-79"/>
              </a:rPr>
              <a:t>rött kort  </a:t>
            </a:r>
          </a:p>
          <a:p>
            <a:pPr marL="0" indent="0">
              <a:buNone/>
              <a:defRPr/>
            </a:pPr>
            <a:endParaRPr lang="en-US" b="1" dirty="0">
              <a:solidFill>
                <a:schemeClr val="bg1"/>
              </a:solidFill>
              <a:highlight>
                <a:srgbClr val="800000"/>
              </a:highlight>
              <a:latin typeface="Gisha" panose="020B0502040204020203" pitchFamily="34" charset="-79"/>
              <a:cs typeface="Gisha" panose="020B0502040204020203" pitchFamily="34" charset="-79"/>
            </a:endParaRPr>
          </a:p>
          <a:p>
            <a:pPr marL="0" indent="0">
              <a:buNone/>
              <a:defRPr/>
            </a:pPr>
            <a:r>
              <a:rPr lang="en-US" dirty="0">
                <a:latin typeface="Gisha" panose="020B0502040204020203" pitchFamily="34" charset="-79"/>
                <a:cs typeface="Gisha" panose="020B0502040204020203" pitchFamily="34" charset="-79"/>
              </a:rPr>
              <a:t>och eventuellt en </a:t>
            </a:r>
            <a:r>
              <a:rPr lang="en-US" b="1" dirty="0">
                <a:solidFill>
                  <a:schemeClr val="bg1"/>
                </a:solidFill>
                <a:highlight>
                  <a:srgbClr val="800000"/>
                </a:highlight>
                <a:latin typeface="Gisha" panose="020B0502040204020203" pitchFamily="34" charset="-79"/>
                <a:cs typeface="Gisha" panose="020B0502040204020203" pitchFamily="34" charset="-79"/>
              </a:rPr>
              <a:t>Early Return</a:t>
            </a:r>
          </a:p>
        </p:txBody>
      </p:sp>
      <p:sp>
        <p:nvSpPr>
          <p:cNvPr id="8" name="Rectangle 7">
            <a:extLst>
              <a:ext uri="{FF2B5EF4-FFF2-40B4-BE49-F238E27FC236}">
                <a16:creationId xmlns:a16="http://schemas.microsoft.com/office/drawing/2014/main" id="{2C517013-CC07-464E-85EC-E782377298E2}"/>
              </a:ext>
            </a:extLst>
          </p:cNvPr>
          <p:cNvSpPr/>
          <p:nvPr/>
        </p:nvSpPr>
        <p:spPr>
          <a:xfrm>
            <a:off x="766037" y="1641204"/>
            <a:ext cx="4263163" cy="4846461"/>
          </a:xfrm>
          <a:prstGeom prst="rect">
            <a:avLst/>
          </a:prstGeom>
          <a:solidFill>
            <a:srgbClr val="E7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2575" indent="-282575"/>
            <a:endParaRPr lang="en-US" altLang="sv-SE" sz="1800" dirty="0">
              <a:solidFill>
                <a:schemeClr val="tx1"/>
              </a:solidFill>
            </a:endParaRPr>
          </a:p>
        </p:txBody>
      </p:sp>
      <p:sp>
        <p:nvSpPr>
          <p:cNvPr id="12" name="textruta 11">
            <a:extLst>
              <a:ext uri="{FF2B5EF4-FFF2-40B4-BE49-F238E27FC236}">
                <a16:creationId xmlns:a16="http://schemas.microsoft.com/office/drawing/2014/main" id="{C4788D35-07BF-41B8-A750-7868A8438DC5}"/>
              </a:ext>
            </a:extLst>
          </p:cNvPr>
          <p:cNvSpPr txBox="1"/>
          <p:nvPr/>
        </p:nvSpPr>
        <p:spPr>
          <a:xfrm>
            <a:off x="1060554" y="2364547"/>
            <a:ext cx="4777558" cy="4062651"/>
          </a:xfrm>
          <a:prstGeom prst="rect">
            <a:avLst/>
          </a:prstGeom>
          <a:noFill/>
        </p:spPr>
        <p:txBody>
          <a:bodyPr wrap="square" rtlCol="0">
            <a:spAutoFit/>
          </a:bodyPr>
          <a:lstStyle/>
          <a:p>
            <a:pPr marL="282575" indent="-282575">
              <a:lnSpc>
                <a:spcPct val="200000"/>
              </a:lnSpc>
            </a:pPr>
            <a:r>
              <a:rPr lang="en-US" altLang="sv-SE" sz="2000" dirty="0">
                <a:latin typeface="Gisha" panose="020B0502040204020203" pitchFamily="34" charset="-79"/>
                <a:cs typeface="Gisha" panose="020B0502040204020203" pitchFamily="34" charset="-79"/>
              </a:rPr>
              <a:t>No </a:t>
            </a:r>
            <a:r>
              <a:rPr lang="en-US" altLang="sv-SE" sz="2000" b="1" dirty="0">
                <a:solidFill>
                  <a:srgbClr val="C00000"/>
                </a:solidFill>
                <a:latin typeface="Gisha" panose="020B0502040204020203" pitchFamily="34" charset="-79"/>
                <a:cs typeface="Gisha" panose="020B0502040204020203" pitchFamily="34" charset="-79"/>
              </a:rPr>
              <a:t>D</a:t>
            </a:r>
            <a:r>
              <a:rPr lang="en-US" altLang="sv-SE" sz="2000" dirty="0">
                <a:latin typeface="Gisha" panose="020B0502040204020203" pitchFamily="34" charset="-79"/>
                <a:cs typeface="Gisha" panose="020B0502040204020203" pitchFamily="34" charset="-79"/>
              </a:rPr>
              <a:t>rinking</a:t>
            </a:r>
          </a:p>
          <a:p>
            <a:pPr marL="282575" indent="-282575">
              <a:lnSpc>
                <a:spcPct val="200000"/>
              </a:lnSpc>
            </a:pPr>
            <a:r>
              <a:rPr lang="en-US" altLang="sv-SE" sz="2000" dirty="0">
                <a:latin typeface="Gisha" panose="020B0502040204020203" pitchFamily="34" charset="-79"/>
                <a:cs typeface="Gisha" panose="020B0502040204020203" pitchFamily="34" charset="-79"/>
              </a:rPr>
              <a:t>No </a:t>
            </a:r>
            <a:r>
              <a:rPr lang="en-US" altLang="sv-SE" sz="2000" b="1" dirty="0">
                <a:solidFill>
                  <a:srgbClr val="C00000"/>
                </a:solidFill>
                <a:latin typeface="Gisha" panose="020B0502040204020203" pitchFamily="34" charset="-79"/>
                <a:cs typeface="Gisha" panose="020B0502040204020203" pitchFamily="34" charset="-79"/>
              </a:rPr>
              <a:t>D</a:t>
            </a:r>
            <a:r>
              <a:rPr lang="en-US" altLang="sv-SE" sz="2000" dirty="0">
                <a:latin typeface="Gisha" panose="020B0502040204020203" pitchFamily="34" charset="-79"/>
                <a:cs typeface="Gisha" panose="020B0502040204020203" pitchFamily="34" charset="-79"/>
              </a:rPr>
              <a:t>rugs</a:t>
            </a:r>
          </a:p>
          <a:p>
            <a:pPr marL="282575" indent="-282575">
              <a:lnSpc>
                <a:spcPct val="200000"/>
              </a:lnSpc>
            </a:pPr>
            <a:r>
              <a:rPr lang="en-US" altLang="sv-SE" sz="2000" dirty="0">
                <a:latin typeface="Gisha" panose="020B0502040204020203" pitchFamily="34" charset="-79"/>
                <a:cs typeface="Gisha" panose="020B0502040204020203" pitchFamily="34" charset="-79"/>
              </a:rPr>
              <a:t>No </a:t>
            </a:r>
            <a:r>
              <a:rPr lang="en-US" altLang="sv-SE" sz="2000" b="1" dirty="0">
                <a:solidFill>
                  <a:srgbClr val="C00000"/>
                </a:solidFill>
                <a:latin typeface="Gisha" panose="020B0502040204020203" pitchFamily="34" charset="-79"/>
                <a:cs typeface="Gisha" panose="020B0502040204020203" pitchFamily="34" charset="-79"/>
              </a:rPr>
              <a:t>D</a:t>
            </a:r>
            <a:r>
              <a:rPr lang="en-US" altLang="sv-SE" sz="2000" dirty="0">
                <a:latin typeface="Gisha" panose="020B0502040204020203" pitchFamily="34" charset="-79"/>
                <a:cs typeface="Gisha" panose="020B0502040204020203" pitchFamily="34" charset="-79"/>
              </a:rPr>
              <a:t>ating</a:t>
            </a:r>
          </a:p>
          <a:p>
            <a:pPr marL="282575" indent="-282575">
              <a:lnSpc>
                <a:spcPct val="200000"/>
              </a:lnSpc>
            </a:pPr>
            <a:r>
              <a:rPr lang="en-US" altLang="sv-SE" sz="2000" dirty="0">
                <a:latin typeface="Gisha" panose="020B0502040204020203" pitchFamily="34" charset="-79"/>
                <a:cs typeface="Gisha" panose="020B0502040204020203" pitchFamily="34" charset="-79"/>
              </a:rPr>
              <a:t>No </a:t>
            </a:r>
            <a:r>
              <a:rPr lang="en-US" altLang="sv-SE" sz="2000" b="1" dirty="0">
                <a:solidFill>
                  <a:srgbClr val="C00000"/>
                </a:solidFill>
                <a:latin typeface="Gisha" panose="020B0502040204020203" pitchFamily="34" charset="-79"/>
                <a:cs typeface="Gisha" panose="020B0502040204020203" pitchFamily="34" charset="-79"/>
              </a:rPr>
              <a:t>D</a:t>
            </a:r>
            <a:r>
              <a:rPr lang="en-US" altLang="sv-SE" sz="2000" dirty="0">
                <a:latin typeface="Gisha" panose="020B0502040204020203" pitchFamily="34" charset="-79"/>
                <a:cs typeface="Gisha" panose="020B0502040204020203" pitchFamily="34" charset="-79"/>
              </a:rPr>
              <a:t>riving</a:t>
            </a:r>
          </a:p>
          <a:p>
            <a:pPr marL="282575" indent="-282575">
              <a:lnSpc>
                <a:spcPct val="200000"/>
              </a:lnSpc>
            </a:pPr>
            <a:r>
              <a:rPr lang="en-US" altLang="sv-SE" sz="2000" dirty="0">
                <a:latin typeface="Gisha" panose="020B0502040204020203" pitchFamily="34" charset="-79"/>
                <a:cs typeface="Gisha" panose="020B0502040204020203" pitchFamily="34" charset="-79"/>
              </a:rPr>
              <a:t>No </a:t>
            </a:r>
            <a:r>
              <a:rPr lang="en-US" altLang="sv-SE" sz="2000" b="1" dirty="0">
                <a:solidFill>
                  <a:srgbClr val="C00000"/>
                </a:solidFill>
                <a:latin typeface="Gisha" panose="020B0502040204020203" pitchFamily="34" charset="-79"/>
                <a:cs typeface="Gisha" panose="020B0502040204020203" pitchFamily="34" charset="-79"/>
              </a:rPr>
              <a:t>D</a:t>
            </a:r>
            <a:r>
              <a:rPr lang="en-US" altLang="sv-SE" sz="2000" dirty="0">
                <a:latin typeface="Gisha" panose="020B0502040204020203" pitchFamily="34" charset="-79"/>
                <a:cs typeface="Gisha" panose="020B0502040204020203" pitchFamily="34" charset="-79"/>
              </a:rPr>
              <a:t>ecorating</a:t>
            </a:r>
          </a:p>
          <a:p>
            <a:pPr marL="282575" indent="-282575">
              <a:lnSpc>
                <a:spcPct val="200000"/>
              </a:lnSpc>
            </a:pPr>
            <a:r>
              <a:rPr lang="en-US" altLang="sv-SE" sz="2000" dirty="0">
                <a:latin typeface="Gisha" panose="020B0502040204020203" pitchFamily="34" charset="-79"/>
                <a:cs typeface="Gisha" panose="020B0502040204020203" pitchFamily="34" charset="-79"/>
              </a:rPr>
              <a:t>No </a:t>
            </a:r>
            <a:r>
              <a:rPr lang="en-US" altLang="sv-SE" sz="2000" b="1" dirty="0">
                <a:solidFill>
                  <a:srgbClr val="C00000"/>
                </a:solidFill>
                <a:latin typeface="Gisha" panose="020B0502040204020203" pitchFamily="34" charset="-79"/>
                <a:cs typeface="Gisha" panose="020B0502040204020203" pitchFamily="34" charset="-79"/>
              </a:rPr>
              <a:t>D</a:t>
            </a:r>
            <a:r>
              <a:rPr lang="en-US" altLang="sv-SE" sz="2000" dirty="0">
                <a:latin typeface="Gisha" panose="020B0502040204020203" pitchFamily="34" charset="-79"/>
                <a:cs typeface="Gisha" panose="020B0502040204020203" pitchFamily="34" charset="-79"/>
              </a:rPr>
              <a:t>ownloading</a:t>
            </a:r>
          </a:p>
          <a:p>
            <a:endParaRPr lang="sv-SE" dirty="0"/>
          </a:p>
        </p:txBody>
      </p:sp>
      <p:sp>
        <p:nvSpPr>
          <p:cNvPr id="9" name="textruta 9">
            <a:extLst>
              <a:ext uri="{FF2B5EF4-FFF2-40B4-BE49-F238E27FC236}">
                <a16:creationId xmlns:a16="http://schemas.microsoft.com/office/drawing/2014/main" id="{08C1587C-2416-46E9-9271-718DE9E9591D}"/>
              </a:ext>
            </a:extLst>
          </p:cNvPr>
          <p:cNvSpPr txBox="1"/>
          <p:nvPr/>
        </p:nvSpPr>
        <p:spPr>
          <a:xfrm>
            <a:off x="1040508" y="1970677"/>
            <a:ext cx="4817651" cy="403572"/>
          </a:xfrm>
          <a:prstGeom prst="rect">
            <a:avLst/>
          </a:prstGeom>
          <a:noFill/>
        </p:spPr>
        <p:txBody>
          <a:bodyPr wrap="square">
            <a:spAutoFit/>
          </a:bodyPr>
          <a:lstStyle/>
          <a:p>
            <a:pPr>
              <a:lnSpc>
                <a:spcPct val="107000"/>
              </a:lnSpc>
              <a:spcAft>
                <a:spcPts val="800"/>
              </a:spcAft>
            </a:pPr>
            <a:r>
              <a:rPr lang="en-US" altLang="sv-SE" sz="2000" b="1" dirty="0">
                <a:latin typeface="Gisha" panose="020B0502040204020203" pitchFamily="34" charset="-79"/>
                <a:cs typeface="Gisha" panose="020B0502040204020203" pitchFamily="34" charset="-79"/>
              </a:rPr>
              <a:t>De fyra/sex </a:t>
            </a:r>
            <a:r>
              <a:rPr lang="en-US" altLang="sv-SE" sz="2000" b="1" dirty="0">
                <a:solidFill>
                  <a:srgbClr val="C00000"/>
                </a:solidFill>
                <a:latin typeface="Gisha" panose="020B0502040204020203" pitchFamily="34" charset="-79"/>
                <a:cs typeface="Gisha" panose="020B0502040204020203" pitchFamily="34" charset="-79"/>
              </a:rPr>
              <a:t>D</a:t>
            </a:r>
            <a:r>
              <a:rPr lang="en-US" altLang="sv-SE" sz="2000" b="1" dirty="0">
                <a:latin typeface="Gisha" panose="020B0502040204020203" pitchFamily="34" charset="-79"/>
                <a:cs typeface="Gisha" panose="020B0502040204020203" pitchFamily="34" charset="-79"/>
              </a:rPr>
              <a:t>´na</a:t>
            </a:r>
            <a:endParaRPr lang="sv-SE" sz="1400" b="1" dirty="0">
              <a:effectLst/>
              <a:latin typeface="Gisha" panose="020B0502040204020203" pitchFamily="34" charset="-79"/>
              <a:ea typeface="Calibri" panose="020F0502020204030204" pitchFamily="34" charset="0"/>
              <a:cs typeface="Gisha" panose="020B0502040204020203" pitchFamily="34" charset="-79"/>
            </a:endParaRPr>
          </a:p>
        </p:txBody>
      </p:sp>
    </p:spTree>
    <p:extLst>
      <p:ext uri="{BB962C8B-B14F-4D97-AF65-F5344CB8AC3E}">
        <p14:creationId xmlns:p14="http://schemas.microsoft.com/office/powerpoint/2010/main" val="3023217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7A81B"/>
        </a:solidFill>
        <a:effectLst/>
      </p:bgPr>
    </p:bg>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B8632F4F-F516-4818-96C7-D015CDCFBEE3}"/>
              </a:ext>
            </a:extLst>
          </p:cNvPr>
          <p:cNvSpPr/>
          <p:nvPr/>
        </p:nvSpPr>
        <p:spPr>
          <a:xfrm flipH="1">
            <a:off x="6450562" y="5082072"/>
            <a:ext cx="5741434" cy="1775927"/>
          </a:xfrm>
          <a:prstGeom prst="rtTriangle">
            <a:avLst/>
          </a:prstGeom>
          <a:solidFill>
            <a:srgbClr val="019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Right Triangle 9">
            <a:extLst>
              <a:ext uri="{FF2B5EF4-FFF2-40B4-BE49-F238E27FC236}">
                <a16:creationId xmlns:a16="http://schemas.microsoft.com/office/drawing/2014/main" id="{40F9AB4E-16A5-46BD-BFFB-138389C72667}"/>
              </a:ext>
            </a:extLst>
          </p:cNvPr>
          <p:cNvSpPr/>
          <p:nvPr/>
        </p:nvSpPr>
        <p:spPr>
          <a:xfrm>
            <a:off x="-1" y="5728996"/>
            <a:ext cx="10493830" cy="1129004"/>
          </a:xfrm>
          <a:prstGeom prst="rtTriangle">
            <a:avLst/>
          </a:prstGeom>
          <a:solidFill>
            <a:srgbClr val="C1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Rectangle 8">
            <a:extLst>
              <a:ext uri="{FF2B5EF4-FFF2-40B4-BE49-F238E27FC236}">
                <a16:creationId xmlns:a16="http://schemas.microsoft.com/office/drawing/2014/main" id="{512F8484-A828-44DC-B6F9-9A7085744ACB}"/>
              </a:ext>
            </a:extLst>
          </p:cNvPr>
          <p:cNvSpPr/>
          <p:nvPr/>
        </p:nvSpPr>
        <p:spPr>
          <a:xfrm>
            <a:off x="1837592" y="2048941"/>
            <a:ext cx="7596465" cy="4324541"/>
          </a:xfrm>
          <a:prstGeom prst="rect">
            <a:avLst/>
          </a:prstGeom>
          <a:solidFill>
            <a:srgbClr val="E7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A245588-5B62-48DC-8253-88413ADDC54F}"/>
              </a:ext>
            </a:extLst>
          </p:cNvPr>
          <p:cNvSpPr/>
          <p:nvPr/>
        </p:nvSpPr>
        <p:spPr>
          <a:xfrm>
            <a:off x="1" y="-7594"/>
            <a:ext cx="12192000" cy="1458022"/>
          </a:xfrm>
          <a:prstGeom prst="rect">
            <a:avLst/>
          </a:prstGeom>
          <a:solidFill>
            <a:srgbClr val="0C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ruta 5">
            <a:extLst>
              <a:ext uri="{FF2B5EF4-FFF2-40B4-BE49-F238E27FC236}">
                <a16:creationId xmlns:a16="http://schemas.microsoft.com/office/drawing/2014/main" id="{33D4AB28-E936-4ADC-9C0F-E749F4C08BC1}"/>
              </a:ext>
            </a:extLst>
          </p:cNvPr>
          <p:cNvSpPr txBox="1"/>
          <p:nvPr/>
        </p:nvSpPr>
        <p:spPr>
          <a:xfrm>
            <a:off x="683923" y="338286"/>
            <a:ext cx="6184151" cy="769441"/>
          </a:xfrm>
          <a:prstGeom prst="rect">
            <a:avLst/>
          </a:prstGeom>
          <a:noFill/>
        </p:spPr>
        <p:txBody>
          <a:bodyPr wrap="square" rtlCol="0">
            <a:spAutoFit/>
          </a:bodyPr>
          <a:lstStyle/>
          <a:p>
            <a:r>
              <a:rPr lang="sv-SE" sz="4400" b="1" dirty="0">
                <a:solidFill>
                  <a:schemeClr val="bg1"/>
                </a:solidFill>
                <a:latin typeface="Gisha" panose="020B0502040204020203" pitchFamily="34" charset="-79"/>
                <a:cs typeface="Gisha" panose="020B0502040204020203" pitchFamily="34" charset="-79"/>
              </a:rPr>
              <a:t>Avbrutet utbytesår</a:t>
            </a:r>
          </a:p>
        </p:txBody>
      </p:sp>
      <p:sp>
        <p:nvSpPr>
          <p:cNvPr id="3" name="textruta 2">
            <a:extLst>
              <a:ext uri="{FF2B5EF4-FFF2-40B4-BE49-F238E27FC236}">
                <a16:creationId xmlns:a16="http://schemas.microsoft.com/office/drawing/2014/main" id="{BFCE9732-6042-4EFF-87F3-AED16155914B}"/>
              </a:ext>
            </a:extLst>
          </p:cNvPr>
          <p:cNvSpPr txBox="1"/>
          <p:nvPr/>
        </p:nvSpPr>
        <p:spPr>
          <a:xfrm>
            <a:off x="2219762" y="2265569"/>
            <a:ext cx="7596465" cy="3785780"/>
          </a:xfrm>
          <a:prstGeom prst="rect">
            <a:avLst/>
          </a:prstGeom>
          <a:noFill/>
        </p:spPr>
        <p:txBody>
          <a:bodyPr wrap="square" rtlCol="0">
            <a:spAutoFit/>
          </a:bodyPr>
          <a:lstStyle/>
          <a:p>
            <a:pPr marL="342900" lvl="0" indent="-342900">
              <a:lnSpc>
                <a:spcPct val="150000"/>
              </a:lnSpc>
              <a:buFont typeface="Wingdings" panose="05000000000000000000" pitchFamily="2" charset="2"/>
              <a:buChar char="§"/>
            </a:pPr>
            <a:r>
              <a:rPr lang="sv-SE" dirty="0">
                <a:effectLst/>
                <a:latin typeface="Gisha" panose="020B0502040204020203" pitchFamily="34" charset="-79"/>
                <a:ea typeface="Calibri" panose="020F0502020204030204" pitchFamily="34" charset="0"/>
                <a:cs typeface="Gisha" panose="020B0502040204020203" pitchFamily="34" charset="-79"/>
              </a:rPr>
              <a:t>Anpassningssvårigheter </a:t>
            </a:r>
          </a:p>
          <a:p>
            <a:pPr marL="342900" lvl="0" indent="-342900">
              <a:lnSpc>
                <a:spcPct val="150000"/>
              </a:lnSpc>
              <a:buFont typeface="Wingdings" panose="05000000000000000000" pitchFamily="2" charset="2"/>
              <a:buChar char="§"/>
            </a:pPr>
            <a:r>
              <a:rPr lang="sv-SE" dirty="0">
                <a:effectLst/>
                <a:latin typeface="Gisha" panose="020B0502040204020203" pitchFamily="34" charset="-79"/>
                <a:ea typeface="Calibri" panose="020F0502020204030204" pitchFamily="34" charset="0"/>
                <a:cs typeface="Gisha" panose="020B0502040204020203" pitchFamily="34" charset="-79"/>
              </a:rPr>
              <a:t>Svår hemlängtan</a:t>
            </a:r>
          </a:p>
          <a:p>
            <a:pPr marL="342900" lvl="0" indent="-342900">
              <a:lnSpc>
                <a:spcPct val="150000"/>
              </a:lnSpc>
              <a:buFont typeface="Wingdings" panose="05000000000000000000" pitchFamily="2" charset="2"/>
              <a:buChar char="§"/>
            </a:pPr>
            <a:r>
              <a:rPr lang="sv-SE" dirty="0">
                <a:effectLst/>
                <a:latin typeface="Gisha" panose="020B0502040204020203" pitchFamily="34" charset="-79"/>
                <a:ea typeface="Calibri" panose="020F0502020204030204" pitchFamily="34" charset="0"/>
                <a:cs typeface="Gisha" panose="020B0502040204020203" pitchFamily="34" charset="-79"/>
              </a:rPr>
              <a:t>Attitydproblem</a:t>
            </a:r>
          </a:p>
          <a:p>
            <a:pPr marL="342900" lvl="0" indent="-342900">
              <a:lnSpc>
                <a:spcPct val="150000"/>
              </a:lnSpc>
              <a:buFont typeface="Wingdings" panose="05000000000000000000" pitchFamily="2" charset="2"/>
              <a:buChar char="§"/>
            </a:pPr>
            <a:r>
              <a:rPr lang="sv-SE" dirty="0">
                <a:effectLst/>
                <a:latin typeface="Gisha" panose="020B0502040204020203" pitchFamily="34" charset="-79"/>
                <a:ea typeface="Calibri" panose="020F0502020204030204" pitchFamily="34" charset="0"/>
                <a:cs typeface="Gisha" panose="020B0502040204020203" pitchFamily="34" charset="-79"/>
              </a:rPr>
              <a:t>Berusning</a:t>
            </a:r>
          </a:p>
          <a:p>
            <a:pPr marL="342900" lvl="0" indent="-342900">
              <a:lnSpc>
                <a:spcPct val="150000"/>
              </a:lnSpc>
              <a:buFont typeface="Wingdings" panose="05000000000000000000" pitchFamily="2" charset="2"/>
              <a:buChar char="§"/>
            </a:pPr>
            <a:r>
              <a:rPr lang="sv-SE" dirty="0">
                <a:effectLst/>
                <a:latin typeface="Gisha" panose="020B0502040204020203" pitchFamily="34" charset="-79"/>
                <a:ea typeface="Calibri" panose="020F0502020204030204" pitchFamily="34" charset="0"/>
                <a:cs typeface="Gisha" panose="020B0502040204020203" pitchFamily="34" charset="-79"/>
              </a:rPr>
              <a:t>Användande av droger</a:t>
            </a:r>
          </a:p>
          <a:p>
            <a:pPr marL="342900" lvl="0" indent="-342900">
              <a:lnSpc>
                <a:spcPct val="150000"/>
              </a:lnSpc>
              <a:buFont typeface="Wingdings" panose="05000000000000000000" pitchFamily="2" charset="2"/>
              <a:buChar char="§"/>
            </a:pPr>
            <a:r>
              <a:rPr lang="sv-SE" dirty="0">
                <a:effectLst/>
                <a:latin typeface="Gisha" panose="020B0502040204020203" pitchFamily="34" charset="-79"/>
                <a:ea typeface="Calibri" panose="020F0502020204030204" pitchFamily="34" charset="0"/>
                <a:cs typeface="Gisha" panose="020B0502040204020203" pitchFamily="34" charset="-79"/>
              </a:rPr>
              <a:t>Stöld</a:t>
            </a:r>
          </a:p>
          <a:p>
            <a:pPr marL="342900" lvl="0" indent="-342900">
              <a:lnSpc>
                <a:spcPct val="150000"/>
              </a:lnSpc>
              <a:buFont typeface="Wingdings" panose="05000000000000000000" pitchFamily="2" charset="2"/>
              <a:buChar char="§"/>
            </a:pPr>
            <a:r>
              <a:rPr lang="sv-SE" dirty="0">
                <a:effectLst/>
                <a:latin typeface="Gisha" panose="020B0502040204020203" pitchFamily="34" charset="-79"/>
                <a:ea typeface="Calibri" panose="020F0502020204030204" pitchFamily="34" charset="0"/>
                <a:cs typeface="Gisha" panose="020B0502040204020203" pitchFamily="34" charset="-79"/>
              </a:rPr>
              <a:t>Dåliga studieresultat/skolk/ointresse av skolarbetet</a:t>
            </a:r>
          </a:p>
          <a:p>
            <a:pPr marL="342900" lvl="0" indent="-342900">
              <a:lnSpc>
                <a:spcPct val="150000"/>
              </a:lnSpc>
              <a:buFont typeface="Wingdings" panose="05000000000000000000" pitchFamily="2" charset="2"/>
              <a:buChar char="§"/>
            </a:pPr>
            <a:r>
              <a:rPr lang="sv-SE" dirty="0">
                <a:effectLst/>
                <a:latin typeface="Gisha" panose="020B0502040204020203" pitchFamily="34" charset="-79"/>
                <a:ea typeface="Calibri" panose="020F0502020204030204" pitchFamily="34" charset="0"/>
                <a:cs typeface="Gisha" panose="020B0502040204020203" pitchFamily="34" charset="-79"/>
              </a:rPr>
              <a:t>Brott mot uppställda regler och bestämmelser</a:t>
            </a:r>
          </a:p>
          <a:p>
            <a:pPr marL="342900" lvl="0" indent="-342900">
              <a:lnSpc>
                <a:spcPct val="150000"/>
              </a:lnSpc>
              <a:spcAft>
                <a:spcPts val="800"/>
              </a:spcAft>
              <a:buFont typeface="Wingdings" panose="05000000000000000000" pitchFamily="2" charset="2"/>
              <a:buChar char="§"/>
            </a:pPr>
            <a:r>
              <a:rPr lang="sv-SE" dirty="0">
                <a:effectLst/>
                <a:latin typeface="Gisha" panose="020B0502040204020203" pitchFamily="34" charset="-79"/>
                <a:ea typeface="Calibri" panose="020F0502020204030204" pitchFamily="34" charset="0"/>
                <a:cs typeface="Gisha" panose="020B0502040204020203" pitchFamily="34" charset="-79"/>
              </a:rPr>
              <a:t>Allvarlig sjukdom</a:t>
            </a:r>
          </a:p>
        </p:txBody>
      </p:sp>
      <p:pic>
        <p:nvPicPr>
          <p:cNvPr id="6" name="Bildobjekt 5">
            <a:extLst>
              <a:ext uri="{FF2B5EF4-FFF2-40B4-BE49-F238E27FC236}">
                <a16:creationId xmlns:a16="http://schemas.microsoft.com/office/drawing/2014/main" id="{747E9BE1-C2C6-4FDD-A3A3-92149510D677}"/>
              </a:ext>
            </a:extLst>
          </p:cNvPr>
          <p:cNvPicPr>
            <a:picLocks noChangeAspect="1"/>
          </p:cNvPicPr>
          <p:nvPr/>
        </p:nvPicPr>
        <p:blipFill>
          <a:blip r:embed="rId3"/>
          <a:stretch>
            <a:fillRect/>
          </a:stretch>
        </p:blipFill>
        <p:spPr>
          <a:xfrm>
            <a:off x="5545406" y="1654292"/>
            <a:ext cx="4948423" cy="3020210"/>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4CECAA8C-99F4-496A-A0FC-763266187FF3}"/>
              </a:ext>
            </a:extLst>
          </p:cNvPr>
          <p:cNvPicPr>
            <a:picLocks noChangeAspect="1"/>
          </p:cNvPicPr>
          <p:nvPr/>
        </p:nvPicPr>
        <p:blipFill>
          <a:blip r:embed="rId4"/>
          <a:stretch>
            <a:fillRect/>
          </a:stretch>
        </p:blipFill>
        <p:spPr>
          <a:xfrm>
            <a:off x="11113675" y="5924055"/>
            <a:ext cx="818851" cy="738885"/>
          </a:xfrm>
          <a:prstGeom prst="rect">
            <a:avLst/>
          </a:prstGeom>
        </p:spPr>
      </p:pic>
    </p:spTree>
    <p:extLst>
      <p:ext uri="{BB962C8B-B14F-4D97-AF65-F5344CB8AC3E}">
        <p14:creationId xmlns:p14="http://schemas.microsoft.com/office/powerpoint/2010/main" val="283635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7A81B"/>
        </a:solidFill>
        <a:effectLst/>
      </p:bgPr>
    </p:bg>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73C3EC5D-F9A1-49ED-B146-4E473B4C4D1B}"/>
              </a:ext>
            </a:extLst>
          </p:cNvPr>
          <p:cNvSpPr/>
          <p:nvPr/>
        </p:nvSpPr>
        <p:spPr>
          <a:xfrm flipH="1">
            <a:off x="6450562" y="5082072"/>
            <a:ext cx="5741434" cy="1775927"/>
          </a:xfrm>
          <a:prstGeom prst="rtTriangle">
            <a:avLst/>
          </a:prstGeom>
          <a:solidFill>
            <a:srgbClr val="019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3" name="Content Placeholder 2" descr="http://youthexchange.rotary5060.com/images/6_bees(1).jpg">
            <a:extLst>
              <a:ext uri="{FF2B5EF4-FFF2-40B4-BE49-F238E27FC236}">
                <a16:creationId xmlns:a16="http://schemas.microsoft.com/office/drawing/2014/main" id="{A61F74BA-702A-4819-AAF4-E1E4E56B7CA6}"/>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22083" y="1817299"/>
            <a:ext cx="3241342" cy="3241342"/>
          </a:xfrm>
          <a:prstGeom prst="rect">
            <a:avLst/>
          </a:prstGeom>
          <a:extLst>
            <a:ext uri="{909E8E84-426E-40DD-AFC4-6F175D3DCCD1}">
              <a14:hiddenFill xmlns:a14="http://schemas.microsoft.com/office/drawing/2010/main">
                <a:solidFill>
                  <a:srgbClr val="FFFFFF"/>
                </a:solidFill>
              </a14:hiddenFill>
            </a:ext>
          </a:extLst>
        </p:spPr>
      </p:pic>
      <p:sp>
        <p:nvSpPr>
          <p:cNvPr id="10" name="Oval 9">
            <a:extLst>
              <a:ext uri="{FF2B5EF4-FFF2-40B4-BE49-F238E27FC236}">
                <a16:creationId xmlns:a16="http://schemas.microsoft.com/office/drawing/2014/main" id="{44ADEC70-CF01-44AB-9554-C5C5CF490B02}"/>
              </a:ext>
            </a:extLst>
          </p:cNvPr>
          <p:cNvSpPr/>
          <p:nvPr/>
        </p:nvSpPr>
        <p:spPr>
          <a:xfrm>
            <a:off x="1380351" y="2723208"/>
            <a:ext cx="1524806" cy="14387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Shape&#10;&#10;Description automatically generated with low confidence">
            <a:extLst>
              <a:ext uri="{FF2B5EF4-FFF2-40B4-BE49-F238E27FC236}">
                <a16:creationId xmlns:a16="http://schemas.microsoft.com/office/drawing/2014/main" id="{9E96EB2B-A06E-43F4-9708-C6559812D957}"/>
              </a:ext>
            </a:extLst>
          </p:cNvPr>
          <p:cNvPicPr>
            <a:picLocks noChangeAspect="1"/>
          </p:cNvPicPr>
          <p:nvPr/>
        </p:nvPicPr>
        <p:blipFill rotWithShape="1">
          <a:blip r:embed="rId4">
            <a:extLst>
              <a:ext uri="{28A0092B-C50C-407E-A947-70E740481C1C}">
                <a14:useLocalDpi xmlns:a14="http://schemas.microsoft.com/office/drawing/2010/main" val="0"/>
              </a:ext>
            </a:extLst>
          </a:blip>
          <a:srcRect b="29998"/>
          <a:stretch/>
        </p:blipFill>
        <p:spPr>
          <a:xfrm>
            <a:off x="1544936" y="2983711"/>
            <a:ext cx="1284553" cy="882927"/>
          </a:xfrm>
          <a:prstGeom prst="rect">
            <a:avLst/>
          </a:prstGeom>
        </p:spPr>
      </p:pic>
      <p:sp>
        <p:nvSpPr>
          <p:cNvPr id="13" name="Rectangle 12">
            <a:extLst>
              <a:ext uri="{FF2B5EF4-FFF2-40B4-BE49-F238E27FC236}">
                <a16:creationId xmlns:a16="http://schemas.microsoft.com/office/drawing/2014/main" id="{2A245588-5B62-48DC-8253-88413ADDC54F}"/>
              </a:ext>
            </a:extLst>
          </p:cNvPr>
          <p:cNvSpPr/>
          <p:nvPr/>
        </p:nvSpPr>
        <p:spPr>
          <a:xfrm>
            <a:off x="-55985" y="-83078"/>
            <a:ext cx="12303967" cy="1527269"/>
          </a:xfrm>
          <a:prstGeom prst="rect">
            <a:avLst/>
          </a:prstGeom>
          <a:solidFill>
            <a:srgbClr val="0C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ruta 5">
            <a:extLst>
              <a:ext uri="{FF2B5EF4-FFF2-40B4-BE49-F238E27FC236}">
                <a16:creationId xmlns:a16="http://schemas.microsoft.com/office/drawing/2014/main" id="{33D4AB28-E936-4ADC-9C0F-E749F4C08BC1}"/>
              </a:ext>
            </a:extLst>
          </p:cNvPr>
          <p:cNvSpPr txBox="1"/>
          <p:nvPr/>
        </p:nvSpPr>
        <p:spPr>
          <a:xfrm>
            <a:off x="0" y="290030"/>
            <a:ext cx="12005390" cy="769441"/>
          </a:xfrm>
          <a:prstGeom prst="rect">
            <a:avLst/>
          </a:prstGeom>
          <a:noFill/>
        </p:spPr>
        <p:txBody>
          <a:bodyPr wrap="square" rtlCol="0">
            <a:spAutoFit/>
          </a:bodyPr>
          <a:lstStyle/>
          <a:p>
            <a:pPr algn="ctr"/>
            <a:r>
              <a:rPr lang="sv-SE" sz="4400" b="1" dirty="0">
                <a:solidFill>
                  <a:schemeClr val="bg1"/>
                </a:solidFill>
                <a:latin typeface="Gisha" panose="020B0502040204020203" pitchFamily="34" charset="-79"/>
                <a:cs typeface="Gisha" panose="020B0502040204020203" pitchFamily="34" charset="-79"/>
              </a:rPr>
              <a:t>Vad ska man göra? ”</a:t>
            </a:r>
            <a:r>
              <a:rPr lang="sv-SE" sz="4400" b="1" dirty="0">
                <a:solidFill>
                  <a:srgbClr val="C10042"/>
                </a:solidFill>
                <a:latin typeface="Gisha" panose="020B0502040204020203" pitchFamily="34" charset="-79"/>
                <a:cs typeface="Gisha" panose="020B0502040204020203" pitchFamily="34" charset="-79"/>
              </a:rPr>
              <a:t>What to do</a:t>
            </a:r>
            <a:r>
              <a:rPr lang="sv-SE" sz="4400" b="1" dirty="0">
                <a:solidFill>
                  <a:schemeClr val="bg1"/>
                </a:solidFill>
                <a:latin typeface="Gisha" panose="020B0502040204020203" pitchFamily="34" charset="-79"/>
                <a:cs typeface="Gisha" panose="020B0502040204020203" pitchFamily="34" charset="-79"/>
              </a:rPr>
              <a:t> – Attitude”</a:t>
            </a:r>
          </a:p>
        </p:txBody>
      </p:sp>
      <p:sp>
        <p:nvSpPr>
          <p:cNvPr id="9" name="Right Triangle 8">
            <a:extLst>
              <a:ext uri="{FF2B5EF4-FFF2-40B4-BE49-F238E27FC236}">
                <a16:creationId xmlns:a16="http://schemas.microsoft.com/office/drawing/2014/main" id="{D57BB465-C585-4E6D-AF53-8D86147C9592}"/>
              </a:ext>
            </a:extLst>
          </p:cNvPr>
          <p:cNvSpPr/>
          <p:nvPr/>
        </p:nvSpPr>
        <p:spPr>
          <a:xfrm>
            <a:off x="-1" y="5728996"/>
            <a:ext cx="10493830" cy="1129004"/>
          </a:xfrm>
          <a:prstGeom prst="rtTriangle">
            <a:avLst/>
          </a:prstGeom>
          <a:solidFill>
            <a:srgbClr val="C1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textruta 1">
            <a:extLst>
              <a:ext uri="{FF2B5EF4-FFF2-40B4-BE49-F238E27FC236}">
                <a16:creationId xmlns:a16="http://schemas.microsoft.com/office/drawing/2014/main" id="{F7CE163C-BC82-4565-AE0E-E9E11D510462}"/>
              </a:ext>
            </a:extLst>
          </p:cNvPr>
          <p:cNvSpPr txBox="1"/>
          <p:nvPr/>
        </p:nvSpPr>
        <p:spPr>
          <a:xfrm>
            <a:off x="1748928" y="5343265"/>
            <a:ext cx="787652" cy="646331"/>
          </a:xfrm>
          <a:prstGeom prst="rect">
            <a:avLst/>
          </a:prstGeom>
          <a:solidFill>
            <a:srgbClr val="E7E7E8"/>
          </a:solidFill>
        </p:spPr>
        <p:txBody>
          <a:bodyPr wrap="square" rtlCol="0">
            <a:spAutoFit/>
          </a:bodyPr>
          <a:lstStyle/>
          <a:p>
            <a:r>
              <a:rPr lang="sv-SE" sz="3600" dirty="0"/>
              <a:t>6B</a:t>
            </a:r>
          </a:p>
        </p:txBody>
      </p:sp>
      <p:sp>
        <p:nvSpPr>
          <p:cNvPr id="4" name="Platshållare för innehåll 2">
            <a:extLst>
              <a:ext uri="{FF2B5EF4-FFF2-40B4-BE49-F238E27FC236}">
                <a16:creationId xmlns:a16="http://schemas.microsoft.com/office/drawing/2014/main" id="{A2AD09B0-DB58-4A17-8D3A-AD9E2EAA9329}"/>
              </a:ext>
            </a:extLst>
          </p:cNvPr>
          <p:cNvSpPr txBox="1">
            <a:spLocks/>
          </p:cNvSpPr>
          <p:nvPr/>
        </p:nvSpPr>
        <p:spPr>
          <a:xfrm>
            <a:off x="4285509" y="1705497"/>
            <a:ext cx="7360676" cy="4534867"/>
          </a:xfrm>
          <a:prstGeom prst="rect">
            <a:avLst/>
          </a:prstGeom>
          <a:solidFill>
            <a:srgbClr val="E7E7E8"/>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000" kern="1200">
                <a:solidFill>
                  <a:schemeClr val="bg2">
                    <a:lumMod val="25000"/>
                  </a:schemeClr>
                </a:solidFill>
                <a:latin typeface="Georgia"/>
                <a:ea typeface="+mn-ea"/>
                <a:cs typeface="Georgia"/>
              </a:defRPr>
            </a:lvl1pPr>
            <a:lvl2pPr marL="742950" indent="-285750" algn="l" defTabSz="914400" rtl="0" eaLnBrk="1" latinLnBrk="0" hangingPunct="1">
              <a:spcBef>
                <a:spcPct val="20000"/>
              </a:spcBef>
              <a:buFont typeface="Arial" pitchFamily="34" charset="0"/>
              <a:buChar char="–"/>
              <a:defRPr sz="2600" kern="1200">
                <a:solidFill>
                  <a:schemeClr val="bg2">
                    <a:lumMod val="25000"/>
                  </a:schemeClr>
                </a:solidFill>
                <a:latin typeface="Georgia"/>
                <a:ea typeface="+mn-ea"/>
                <a:cs typeface="Georgia"/>
              </a:defRPr>
            </a:lvl2pPr>
            <a:lvl3pPr marL="1143000" indent="-228600" algn="l" defTabSz="914400" rtl="0" eaLnBrk="1" latinLnBrk="0" hangingPunct="1">
              <a:spcBef>
                <a:spcPct val="20000"/>
              </a:spcBef>
              <a:buFont typeface="Arial" pitchFamily="34" charset="0"/>
              <a:buChar char="•"/>
              <a:defRPr sz="2200" kern="1200">
                <a:solidFill>
                  <a:schemeClr val="bg2">
                    <a:lumMod val="25000"/>
                  </a:schemeClr>
                </a:solidFill>
                <a:latin typeface="Georgia"/>
                <a:ea typeface="+mn-ea"/>
                <a:cs typeface="Georgia"/>
              </a:defRPr>
            </a:lvl3pPr>
            <a:lvl4pPr marL="1600200" indent="-228600" algn="l" defTabSz="914400" rtl="0" eaLnBrk="1" latinLnBrk="0" hangingPunct="1">
              <a:spcBef>
                <a:spcPct val="20000"/>
              </a:spcBef>
              <a:buFont typeface="Arial" pitchFamily="34" charset="0"/>
              <a:buChar char="–"/>
              <a:defRPr sz="1800" kern="1200">
                <a:solidFill>
                  <a:schemeClr val="bg2">
                    <a:lumMod val="25000"/>
                  </a:schemeClr>
                </a:solidFill>
                <a:latin typeface="Georgia"/>
                <a:ea typeface="+mn-ea"/>
                <a:cs typeface="Georgia"/>
              </a:defRPr>
            </a:lvl4pPr>
            <a:lvl5pPr marL="2057400" indent="-228600" algn="l" defTabSz="914400" rtl="0" eaLnBrk="1" latinLnBrk="0" hangingPunct="1">
              <a:spcBef>
                <a:spcPct val="20000"/>
              </a:spcBef>
              <a:buFont typeface="Arial" pitchFamily="34" charset="0"/>
              <a:buChar char="»"/>
              <a:defRPr sz="1600" kern="1200">
                <a:solidFill>
                  <a:schemeClr val="bg2">
                    <a:lumMod val="25000"/>
                  </a:schemeClr>
                </a:solidFill>
                <a:latin typeface="Georgia"/>
                <a:ea typeface="+mn-ea"/>
                <a:cs typeface="Georgi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sv-SE" sz="2000" b="1" dirty="0">
                <a:solidFill>
                  <a:schemeClr val="tx1"/>
                </a:solidFill>
                <a:latin typeface="Gisha" panose="020B0502040204020203" pitchFamily="34" charset="-79"/>
                <a:cs typeface="Gisha" panose="020B0502040204020203" pitchFamily="34" charset="-79"/>
              </a:rPr>
              <a:t>”The six B” – gör det bästa av ditt utbyte!</a:t>
            </a:r>
          </a:p>
          <a:p>
            <a:pPr>
              <a:buFont typeface="Arial" pitchFamily="34" charset="0"/>
              <a:buNone/>
            </a:pPr>
            <a:endParaRPr lang="sv-SE" sz="1000" b="1" dirty="0">
              <a:solidFill>
                <a:schemeClr val="tx1"/>
              </a:solidFill>
              <a:latin typeface="Gisha" panose="020B0502040204020203" pitchFamily="34" charset="-79"/>
              <a:cs typeface="Gisha" panose="020B0502040204020203" pitchFamily="34" charset="-79"/>
            </a:endParaRPr>
          </a:p>
          <a:p>
            <a:pPr>
              <a:lnSpc>
                <a:spcPct val="150000"/>
              </a:lnSpc>
              <a:buFont typeface="+mj-lt"/>
              <a:buAutoNum type="arabicPeriod"/>
            </a:pPr>
            <a:r>
              <a:rPr lang="da-DK" sz="1400" b="1" dirty="0">
                <a:solidFill>
                  <a:schemeClr val="tx1"/>
                </a:solidFill>
                <a:latin typeface="Gisha" panose="020B0502040204020203" pitchFamily="34" charset="-79"/>
                <a:cs typeface="Gisha" panose="020B0502040204020203" pitchFamily="34" charset="-79"/>
              </a:rPr>
              <a:t>Be first – </a:t>
            </a:r>
            <a:r>
              <a:rPr lang="da-DK" sz="1400" dirty="0">
                <a:solidFill>
                  <a:schemeClr val="tx1"/>
                </a:solidFill>
                <a:latin typeface="Gisha" panose="020B0502040204020203" pitchFamily="34" charset="-79"/>
                <a:cs typeface="Gisha" panose="020B0502040204020203" pitchFamily="34" charset="-79"/>
              </a:rPr>
              <a:t>se dig omkring, håll dig framme</a:t>
            </a:r>
          </a:p>
          <a:p>
            <a:pPr>
              <a:lnSpc>
                <a:spcPct val="150000"/>
              </a:lnSpc>
              <a:buFont typeface="+mj-lt"/>
              <a:buAutoNum type="arabicPeriod"/>
            </a:pPr>
            <a:r>
              <a:rPr lang="sv-SE" sz="1400" b="1" dirty="0">
                <a:solidFill>
                  <a:schemeClr val="tx1"/>
                </a:solidFill>
                <a:latin typeface="Gisha" panose="020B0502040204020203" pitchFamily="34" charset="-79"/>
                <a:cs typeface="Gisha" panose="020B0502040204020203" pitchFamily="34" charset="-79"/>
              </a:rPr>
              <a:t>Be curious – </a:t>
            </a:r>
            <a:r>
              <a:rPr lang="sv-SE" sz="1400" dirty="0">
                <a:solidFill>
                  <a:schemeClr val="tx1"/>
                </a:solidFill>
                <a:latin typeface="Gisha" panose="020B0502040204020203" pitchFamily="34" charset="-79"/>
                <a:cs typeface="Gisha" panose="020B0502040204020203" pitchFamily="34" charset="-79"/>
              </a:rPr>
              <a:t>var nyfiken, intressera dig för allt omkring dig, visa intresse</a:t>
            </a:r>
          </a:p>
          <a:p>
            <a:pPr>
              <a:lnSpc>
                <a:spcPct val="150000"/>
              </a:lnSpc>
              <a:buFont typeface="+mj-lt"/>
              <a:buAutoNum type="arabicPeriod"/>
            </a:pPr>
            <a:r>
              <a:rPr lang="sv-SE" sz="1400" b="1" dirty="0">
                <a:solidFill>
                  <a:schemeClr val="tx1"/>
                </a:solidFill>
                <a:latin typeface="Gisha" panose="020B0502040204020203" pitchFamily="34" charset="-79"/>
                <a:cs typeface="Gisha" panose="020B0502040204020203" pitchFamily="34" charset="-79"/>
              </a:rPr>
              <a:t>Be on Purpose – </a:t>
            </a:r>
            <a:r>
              <a:rPr lang="sv-SE" sz="1400" dirty="0">
                <a:solidFill>
                  <a:schemeClr val="tx1"/>
                </a:solidFill>
                <a:latin typeface="Gisha" panose="020B0502040204020203" pitchFamily="34" charset="-79"/>
                <a:cs typeface="Gisha" panose="020B0502040204020203" pitchFamily="34" charset="-79"/>
              </a:rPr>
              <a:t>när du gör något, gör det med inlevelse/hjärtat</a:t>
            </a:r>
          </a:p>
          <a:p>
            <a:pPr>
              <a:lnSpc>
                <a:spcPct val="150000"/>
              </a:lnSpc>
              <a:buFont typeface="+mj-lt"/>
              <a:buAutoNum type="arabicPeriod"/>
            </a:pPr>
            <a:r>
              <a:rPr lang="sv-SE" sz="1400" b="1" dirty="0">
                <a:solidFill>
                  <a:schemeClr val="tx1"/>
                </a:solidFill>
                <a:latin typeface="Gisha" panose="020B0502040204020203" pitchFamily="34" charset="-79"/>
                <a:cs typeface="Gisha" panose="020B0502040204020203" pitchFamily="34" charset="-79"/>
              </a:rPr>
              <a:t>Be grateful – </a:t>
            </a:r>
            <a:r>
              <a:rPr lang="sv-SE" sz="1400" dirty="0">
                <a:solidFill>
                  <a:schemeClr val="tx1"/>
                </a:solidFill>
                <a:latin typeface="Gisha" panose="020B0502040204020203" pitchFamily="34" charset="-79"/>
                <a:cs typeface="Gisha" panose="020B0502040204020203" pitchFamily="34" charset="-79"/>
              </a:rPr>
              <a:t>kom ihåg att säga tack, bekräfta det andra gör för dig, det är uppmuntrande, god spiral</a:t>
            </a:r>
          </a:p>
          <a:p>
            <a:pPr>
              <a:lnSpc>
                <a:spcPct val="150000"/>
              </a:lnSpc>
              <a:buFont typeface="+mj-lt"/>
              <a:buAutoNum type="arabicPeriod"/>
            </a:pPr>
            <a:r>
              <a:rPr lang="sv-SE" sz="1400" b="1" dirty="0">
                <a:solidFill>
                  <a:schemeClr val="tx1"/>
                </a:solidFill>
                <a:latin typeface="Gisha" panose="020B0502040204020203" pitchFamily="34" charset="-79"/>
                <a:cs typeface="Gisha" panose="020B0502040204020203" pitchFamily="34" charset="-79"/>
              </a:rPr>
              <a:t>Be of service – </a:t>
            </a:r>
            <a:r>
              <a:rPr lang="sv-SE" sz="1400" dirty="0">
                <a:solidFill>
                  <a:schemeClr val="tx1"/>
                </a:solidFill>
                <a:latin typeface="Gisha" panose="020B0502040204020203" pitchFamily="34" charset="-79"/>
                <a:cs typeface="Gisha" panose="020B0502040204020203" pitchFamily="34" charset="-79"/>
              </a:rPr>
              <a:t>hjälp till där du kan, osjälviskt ”Service above self” ger tillfredsställelse</a:t>
            </a:r>
          </a:p>
          <a:p>
            <a:pPr>
              <a:lnSpc>
                <a:spcPct val="150000"/>
              </a:lnSpc>
              <a:buFont typeface="+mj-lt"/>
              <a:buAutoNum type="arabicPeriod"/>
            </a:pPr>
            <a:r>
              <a:rPr lang="sv-SE" sz="1400" b="1" dirty="0">
                <a:solidFill>
                  <a:schemeClr val="tx1"/>
                </a:solidFill>
                <a:latin typeface="Gisha" panose="020B0502040204020203" pitchFamily="34" charset="-79"/>
                <a:cs typeface="Gisha" panose="020B0502040204020203" pitchFamily="34" charset="-79"/>
              </a:rPr>
              <a:t>Be here now – </a:t>
            </a:r>
            <a:r>
              <a:rPr lang="sv-SE" sz="1400" dirty="0">
                <a:solidFill>
                  <a:schemeClr val="tx1"/>
                </a:solidFill>
                <a:latin typeface="Gisha" panose="020B0502040204020203" pitchFamily="34" charset="-79"/>
                <a:cs typeface="Gisha" panose="020B0502040204020203" pitchFamily="34" charset="-79"/>
              </a:rPr>
              <a:t>Njut av varje dag och stund, utnyttja tiden (Carpe diem)</a:t>
            </a:r>
            <a:endParaRPr lang="sv-SE" sz="1800" b="1" dirty="0">
              <a:solidFill>
                <a:schemeClr val="tx1"/>
              </a:solidFill>
              <a:latin typeface="Gisha" panose="020B0502040204020203" pitchFamily="34" charset="-79"/>
              <a:cs typeface="Gisha" panose="020B0502040204020203" pitchFamily="34" charset="-79"/>
            </a:endParaRPr>
          </a:p>
          <a:p>
            <a:pPr marL="0" indent="0">
              <a:buNone/>
            </a:pPr>
            <a:endParaRPr lang="sv-SE" sz="1800" b="1" dirty="0">
              <a:solidFill>
                <a:schemeClr val="tx1"/>
              </a:solidFill>
              <a:latin typeface="Gisha" panose="020B0502040204020203" pitchFamily="34" charset="-79"/>
              <a:cs typeface="Gisha" panose="020B0502040204020203" pitchFamily="34" charset="-79"/>
            </a:endParaRPr>
          </a:p>
          <a:p>
            <a:pPr marL="0" indent="0">
              <a:buNone/>
            </a:pPr>
            <a:r>
              <a:rPr lang="sv-SE" sz="1600" b="1" dirty="0">
                <a:solidFill>
                  <a:schemeClr val="tx1"/>
                </a:solidFill>
                <a:latin typeface="Gisha" panose="020B0502040204020203" pitchFamily="34" charset="-79"/>
                <a:cs typeface="Gisha" panose="020B0502040204020203" pitchFamily="34" charset="-79"/>
              </a:rPr>
              <a:t>Allt är inte roligt men gör det bästa av dagen!</a:t>
            </a:r>
          </a:p>
          <a:p>
            <a:pPr marL="0" indent="0">
              <a:buNone/>
            </a:pPr>
            <a:endParaRPr lang="sv-SE" sz="400" b="1" dirty="0">
              <a:solidFill>
                <a:schemeClr val="tx1"/>
              </a:solidFill>
              <a:latin typeface="Gisha" panose="020B0502040204020203" pitchFamily="34" charset="-79"/>
              <a:cs typeface="Gisha" panose="020B0502040204020203" pitchFamily="34" charset="-79"/>
            </a:endParaRPr>
          </a:p>
          <a:p>
            <a:pPr marL="0" indent="0">
              <a:buNone/>
            </a:pPr>
            <a:r>
              <a:rPr lang="en-US" sz="1600" i="1" dirty="0">
                <a:solidFill>
                  <a:schemeClr val="tx1"/>
                </a:solidFill>
                <a:latin typeface="Gisha" panose="020B0502040204020203" pitchFamily="34" charset="-79"/>
                <a:cs typeface="Gisha" panose="020B0502040204020203" pitchFamily="34" charset="-79"/>
              </a:rPr>
              <a:t>Everything is not fun but make the best of each and every day! Remember to smile!</a:t>
            </a:r>
            <a:endParaRPr lang="sv-SE" sz="1600" i="1" dirty="0">
              <a:solidFill>
                <a:schemeClr val="tx1"/>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31789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7A81B"/>
        </a:solidFill>
        <a:effectLst/>
      </p:bgPr>
    </p:bg>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43901F77-3D63-4095-9116-AA7C8EB490B7}"/>
              </a:ext>
            </a:extLst>
          </p:cNvPr>
          <p:cNvSpPr/>
          <p:nvPr/>
        </p:nvSpPr>
        <p:spPr>
          <a:xfrm flipH="1">
            <a:off x="6450562" y="5082072"/>
            <a:ext cx="5741434" cy="1775927"/>
          </a:xfrm>
          <a:prstGeom prst="rtTriangle">
            <a:avLst/>
          </a:prstGeom>
          <a:solidFill>
            <a:srgbClr val="019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Right Triangle 9">
            <a:extLst>
              <a:ext uri="{FF2B5EF4-FFF2-40B4-BE49-F238E27FC236}">
                <a16:creationId xmlns:a16="http://schemas.microsoft.com/office/drawing/2014/main" id="{F23BD5D2-21BE-4E2C-9D38-80AA729FABCB}"/>
              </a:ext>
            </a:extLst>
          </p:cNvPr>
          <p:cNvSpPr/>
          <p:nvPr/>
        </p:nvSpPr>
        <p:spPr>
          <a:xfrm>
            <a:off x="-1" y="5728996"/>
            <a:ext cx="10493830" cy="1129004"/>
          </a:xfrm>
          <a:prstGeom prst="rtTriangle">
            <a:avLst/>
          </a:prstGeom>
          <a:solidFill>
            <a:srgbClr val="C1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Rectangle 6">
            <a:extLst>
              <a:ext uri="{FF2B5EF4-FFF2-40B4-BE49-F238E27FC236}">
                <a16:creationId xmlns:a16="http://schemas.microsoft.com/office/drawing/2014/main" id="{B9147FA1-C6E3-4311-995F-04132146A0C8}"/>
              </a:ext>
            </a:extLst>
          </p:cNvPr>
          <p:cNvSpPr/>
          <p:nvPr/>
        </p:nvSpPr>
        <p:spPr>
          <a:xfrm>
            <a:off x="1378857" y="2179060"/>
            <a:ext cx="3868057" cy="3118654"/>
          </a:xfrm>
          <a:prstGeom prst="rect">
            <a:avLst/>
          </a:prstGeom>
          <a:solidFill>
            <a:srgbClr val="E7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A245588-5B62-48DC-8253-88413ADDC54F}"/>
              </a:ext>
            </a:extLst>
          </p:cNvPr>
          <p:cNvSpPr/>
          <p:nvPr/>
        </p:nvSpPr>
        <p:spPr>
          <a:xfrm>
            <a:off x="1" y="-7594"/>
            <a:ext cx="12192000" cy="1346935"/>
          </a:xfrm>
          <a:prstGeom prst="rect">
            <a:avLst/>
          </a:prstGeom>
          <a:solidFill>
            <a:srgbClr val="0C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ruta 5">
            <a:extLst>
              <a:ext uri="{FF2B5EF4-FFF2-40B4-BE49-F238E27FC236}">
                <a16:creationId xmlns:a16="http://schemas.microsoft.com/office/drawing/2014/main" id="{33D4AB28-E936-4ADC-9C0F-E749F4C08BC1}"/>
              </a:ext>
            </a:extLst>
          </p:cNvPr>
          <p:cNvSpPr txBox="1"/>
          <p:nvPr/>
        </p:nvSpPr>
        <p:spPr>
          <a:xfrm>
            <a:off x="411354" y="328964"/>
            <a:ext cx="12005390" cy="769441"/>
          </a:xfrm>
          <a:prstGeom prst="rect">
            <a:avLst/>
          </a:prstGeom>
          <a:noFill/>
        </p:spPr>
        <p:txBody>
          <a:bodyPr wrap="square" rtlCol="0">
            <a:spAutoFit/>
          </a:bodyPr>
          <a:lstStyle/>
          <a:p>
            <a:r>
              <a:rPr lang="sv-SE" sz="4400" b="1" dirty="0">
                <a:solidFill>
                  <a:schemeClr val="bg1"/>
                </a:solidFill>
                <a:latin typeface="Gisha" panose="020B0502040204020203" pitchFamily="34" charset="-79"/>
                <a:cs typeface="Gisha" panose="020B0502040204020203" pitchFamily="34" charset="-79"/>
              </a:rPr>
              <a:t>Stadier under utbytesåret</a:t>
            </a:r>
          </a:p>
        </p:txBody>
      </p:sp>
      <p:sp>
        <p:nvSpPr>
          <p:cNvPr id="9" name="textruta 8">
            <a:extLst>
              <a:ext uri="{FF2B5EF4-FFF2-40B4-BE49-F238E27FC236}">
                <a16:creationId xmlns:a16="http://schemas.microsoft.com/office/drawing/2014/main" id="{F583B72D-286C-420F-9E18-C9C991FF8101}"/>
              </a:ext>
            </a:extLst>
          </p:cNvPr>
          <p:cNvSpPr txBox="1"/>
          <p:nvPr/>
        </p:nvSpPr>
        <p:spPr>
          <a:xfrm>
            <a:off x="1660282" y="2322089"/>
            <a:ext cx="3042347" cy="2614883"/>
          </a:xfrm>
          <a:prstGeom prst="rect">
            <a:avLst/>
          </a:prstGeom>
          <a:noFill/>
        </p:spPr>
        <p:txBody>
          <a:bodyPr wrap="square" rtlCol="0">
            <a:spAutoFit/>
          </a:bodyPr>
          <a:lstStyle/>
          <a:p>
            <a:pPr marL="342900" lvl="0" indent="-342900">
              <a:lnSpc>
                <a:spcPct val="200000"/>
              </a:lnSpc>
              <a:buFont typeface="Wingdings" panose="05000000000000000000" pitchFamily="2" charset="2"/>
              <a:buChar char="§"/>
            </a:pPr>
            <a:r>
              <a:rPr lang="sv-SE" sz="1400" b="1" dirty="0">
                <a:effectLst/>
                <a:latin typeface="Gisha" panose="020B0502040204020203" pitchFamily="34" charset="-79"/>
                <a:ea typeface="Calibri" panose="020F0502020204030204" pitchFamily="34" charset="0"/>
                <a:cs typeface="Gisha" panose="020B0502040204020203" pitchFamily="34" charset="-79"/>
              </a:rPr>
              <a:t>Smekmånad</a:t>
            </a:r>
          </a:p>
          <a:p>
            <a:pPr marL="342900" lvl="0" indent="-342900">
              <a:lnSpc>
                <a:spcPct val="200000"/>
              </a:lnSpc>
              <a:buFont typeface="Wingdings" panose="05000000000000000000" pitchFamily="2" charset="2"/>
              <a:buChar char="§"/>
            </a:pPr>
            <a:r>
              <a:rPr lang="sv-SE" sz="1400" b="1" dirty="0">
                <a:effectLst/>
                <a:latin typeface="Gisha" panose="020B0502040204020203" pitchFamily="34" charset="-79"/>
                <a:ea typeface="Calibri" panose="020F0502020204030204" pitchFamily="34" charset="0"/>
                <a:cs typeface="Gisha" panose="020B0502040204020203" pitchFamily="34" charset="-79"/>
              </a:rPr>
              <a:t>Kulturtrötthet</a:t>
            </a:r>
          </a:p>
          <a:p>
            <a:pPr marL="342900" lvl="0" indent="-342900">
              <a:lnSpc>
                <a:spcPct val="200000"/>
              </a:lnSpc>
              <a:buFont typeface="Wingdings" panose="05000000000000000000" pitchFamily="2" charset="2"/>
              <a:buChar char="§"/>
            </a:pPr>
            <a:r>
              <a:rPr lang="sv-SE" sz="1400" b="1" dirty="0">
                <a:effectLst/>
                <a:latin typeface="Gisha" panose="020B0502040204020203" pitchFamily="34" charset="-79"/>
                <a:ea typeface="Calibri" panose="020F0502020204030204" pitchFamily="34" charset="0"/>
                <a:cs typeface="Gisha" panose="020B0502040204020203" pitchFamily="34" charset="-79"/>
              </a:rPr>
              <a:t>Normalisering</a:t>
            </a:r>
          </a:p>
          <a:p>
            <a:pPr marL="342900" lvl="0" indent="-342900">
              <a:lnSpc>
                <a:spcPct val="200000"/>
              </a:lnSpc>
              <a:buFont typeface="Wingdings" panose="05000000000000000000" pitchFamily="2" charset="2"/>
              <a:buChar char="§"/>
            </a:pPr>
            <a:r>
              <a:rPr lang="sv-SE" sz="1400" b="1" dirty="0">
                <a:effectLst/>
                <a:latin typeface="Gisha" panose="020B0502040204020203" pitchFamily="34" charset="-79"/>
                <a:ea typeface="Calibri" panose="020F0502020204030204" pitchFamily="34" charset="0"/>
                <a:cs typeface="Gisha" panose="020B0502040204020203" pitchFamily="34" charset="-79"/>
              </a:rPr>
              <a:t>Dolda problem</a:t>
            </a:r>
          </a:p>
          <a:p>
            <a:pPr marL="342900" lvl="0" indent="-342900">
              <a:lnSpc>
                <a:spcPct val="200000"/>
              </a:lnSpc>
              <a:buFont typeface="Wingdings" panose="05000000000000000000" pitchFamily="2" charset="2"/>
              <a:buChar char="§"/>
            </a:pPr>
            <a:r>
              <a:rPr lang="sv-SE" sz="1400" b="1" dirty="0">
                <a:effectLst/>
                <a:latin typeface="Gisha" panose="020B0502040204020203" pitchFamily="34" charset="-79"/>
                <a:ea typeface="Calibri" panose="020F0502020204030204" pitchFamily="34" charset="0"/>
                <a:cs typeface="Gisha" panose="020B0502040204020203" pitchFamily="34" charset="-79"/>
              </a:rPr>
              <a:t>Förståelse och hemkänsla</a:t>
            </a:r>
          </a:p>
          <a:p>
            <a:pPr marL="342900" lvl="0" indent="-342900">
              <a:lnSpc>
                <a:spcPct val="200000"/>
              </a:lnSpc>
              <a:spcAft>
                <a:spcPts val="800"/>
              </a:spcAft>
              <a:buFont typeface="Wingdings" panose="05000000000000000000" pitchFamily="2" charset="2"/>
              <a:buChar char="§"/>
            </a:pPr>
            <a:r>
              <a:rPr lang="sv-SE" sz="1400" b="1" dirty="0">
                <a:effectLst/>
                <a:latin typeface="Gisha" panose="020B0502040204020203" pitchFamily="34" charset="-79"/>
                <a:ea typeface="Calibri" panose="020F0502020204030204" pitchFamily="34" charset="0"/>
                <a:cs typeface="Gisha" panose="020B0502040204020203" pitchFamily="34" charset="-79"/>
              </a:rPr>
              <a:t>Hemresa</a:t>
            </a:r>
          </a:p>
        </p:txBody>
      </p:sp>
      <p:pic>
        <p:nvPicPr>
          <p:cNvPr id="18" name="Bildobjekt 17">
            <a:extLst>
              <a:ext uri="{FF2B5EF4-FFF2-40B4-BE49-F238E27FC236}">
                <a16:creationId xmlns:a16="http://schemas.microsoft.com/office/drawing/2014/main" id="{E7B285F7-28DD-4CD1-B14A-8E35F86EDC26}"/>
              </a:ext>
            </a:extLst>
          </p:cNvPr>
          <p:cNvPicPr>
            <a:picLocks noChangeAspect="1"/>
          </p:cNvPicPr>
          <p:nvPr/>
        </p:nvPicPr>
        <p:blipFill>
          <a:blip r:embed="rId3"/>
          <a:stretch>
            <a:fillRect/>
          </a:stretch>
        </p:blipFill>
        <p:spPr>
          <a:xfrm rot="266720">
            <a:off x="6170346" y="1575646"/>
            <a:ext cx="3791053" cy="4145358"/>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BC0DB412-CB1F-4DEB-978D-AD69E788B490}"/>
              </a:ext>
            </a:extLst>
          </p:cNvPr>
          <p:cNvPicPr>
            <a:picLocks noChangeAspect="1"/>
          </p:cNvPicPr>
          <p:nvPr/>
        </p:nvPicPr>
        <p:blipFill>
          <a:blip r:embed="rId4"/>
          <a:stretch>
            <a:fillRect/>
          </a:stretch>
        </p:blipFill>
        <p:spPr>
          <a:xfrm>
            <a:off x="11113675" y="5924055"/>
            <a:ext cx="818851" cy="738885"/>
          </a:xfrm>
          <a:prstGeom prst="rect">
            <a:avLst/>
          </a:prstGeom>
        </p:spPr>
      </p:pic>
    </p:spTree>
    <p:extLst>
      <p:ext uri="{BB962C8B-B14F-4D97-AF65-F5344CB8AC3E}">
        <p14:creationId xmlns:p14="http://schemas.microsoft.com/office/powerpoint/2010/main" val="642892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7A81B"/>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D46EA8-C177-4A29-8A0B-74BA9B14173F}"/>
              </a:ext>
            </a:extLst>
          </p:cNvPr>
          <p:cNvSpPr/>
          <p:nvPr/>
        </p:nvSpPr>
        <p:spPr>
          <a:xfrm>
            <a:off x="949484" y="2370830"/>
            <a:ext cx="10028987" cy="2114462"/>
          </a:xfrm>
          <a:prstGeom prst="rect">
            <a:avLst/>
          </a:prstGeom>
          <a:solidFill>
            <a:srgbClr val="005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ight Triangle 5">
            <a:extLst>
              <a:ext uri="{FF2B5EF4-FFF2-40B4-BE49-F238E27FC236}">
                <a16:creationId xmlns:a16="http://schemas.microsoft.com/office/drawing/2014/main" id="{F20A7D8A-FAC6-4D48-B380-B71518D39C3C}"/>
              </a:ext>
            </a:extLst>
          </p:cNvPr>
          <p:cNvSpPr/>
          <p:nvPr/>
        </p:nvSpPr>
        <p:spPr>
          <a:xfrm flipH="1">
            <a:off x="6450562" y="5082072"/>
            <a:ext cx="5741434" cy="1775927"/>
          </a:xfrm>
          <a:prstGeom prst="rtTriangle">
            <a:avLst/>
          </a:prstGeom>
          <a:solidFill>
            <a:srgbClr val="019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Right Triangle 4">
            <a:extLst>
              <a:ext uri="{FF2B5EF4-FFF2-40B4-BE49-F238E27FC236}">
                <a16:creationId xmlns:a16="http://schemas.microsoft.com/office/drawing/2014/main" id="{F062294D-BADE-40E3-8F7E-CD3B32BBBEFA}"/>
              </a:ext>
            </a:extLst>
          </p:cNvPr>
          <p:cNvSpPr/>
          <p:nvPr/>
        </p:nvSpPr>
        <p:spPr>
          <a:xfrm>
            <a:off x="-1" y="5728996"/>
            <a:ext cx="10493830" cy="1129004"/>
          </a:xfrm>
          <a:prstGeom prst="rtTriangle">
            <a:avLst/>
          </a:prstGeom>
          <a:solidFill>
            <a:srgbClr val="C1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Picture 6">
            <a:extLst>
              <a:ext uri="{FF2B5EF4-FFF2-40B4-BE49-F238E27FC236}">
                <a16:creationId xmlns:a16="http://schemas.microsoft.com/office/drawing/2014/main" id="{3DF0835B-0E50-4E62-987D-77DD5898DE43}"/>
              </a:ext>
            </a:extLst>
          </p:cNvPr>
          <p:cNvPicPr>
            <a:picLocks noChangeAspect="1"/>
          </p:cNvPicPr>
          <p:nvPr/>
        </p:nvPicPr>
        <p:blipFill>
          <a:blip r:embed="rId3"/>
          <a:stretch>
            <a:fillRect/>
          </a:stretch>
        </p:blipFill>
        <p:spPr>
          <a:xfrm>
            <a:off x="11113675" y="5924055"/>
            <a:ext cx="818851" cy="738885"/>
          </a:xfrm>
          <a:prstGeom prst="rect">
            <a:avLst/>
          </a:prstGeom>
        </p:spPr>
      </p:pic>
      <p:sp>
        <p:nvSpPr>
          <p:cNvPr id="10" name="Rectangle 9">
            <a:extLst>
              <a:ext uri="{FF2B5EF4-FFF2-40B4-BE49-F238E27FC236}">
                <a16:creationId xmlns:a16="http://schemas.microsoft.com/office/drawing/2014/main" id="{4B9C193E-E6B3-4BFA-8791-DACE923B0C71}"/>
              </a:ext>
            </a:extLst>
          </p:cNvPr>
          <p:cNvSpPr/>
          <p:nvPr/>
        </p:nvSpPr>
        <p:spPr>
          <a:xfrm>
            <a:off x="-2" y="-9331"/>
            <a:ext cx="12191997" cy="1286685"/>
          </a:xfrm>
          <a:prstGeom prst="rect">
            <a:avLst/>
          </a:prstGeom>
          <a:solidFill>
            <a:srgbClr val="0C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TextBox 1">
            <a:extLst>
              <a:ext uri="{FF2B5EF4-FFF2-40B4-BE49-F238E27FC236}">
                <a16:creationId xmlns:a16="http://schemas.microsoft.com/office/drawing/2014/main" id="{5950F678-A827-4E51-A12F-2EB29BA68986}"/>
              </a:ext>
            </a:extLst>
          </p:cNvPr>
          <p:cNvSpPr txBox="1"/>
          <p:nvPr/>
        </p:nvSpPr>
        <p:spPr>
          <a:xfrm>
            <a:off x="577157" y="310845"/>
            <a:ext cx="8276557" cy="646331"/>
          </a:xfrm>
          <a:prstGeom prst="rect">
            <a:avLst/>
          </a:prstGeom>
          <a:noFill/>
        </p:spPr>
        <p:txBody>
          <a:bodyPr wrap="square" rtlCol="0">
            <a:spAutoFit/>
          </a:bodyPr>
          <a:lstStyle/>
          <a:p>
            <a:r>
              <a:rPr lang="sv-SE" sz="3600" b="1" dirty="0">
                <a:solidFill>
                  <a:srgbClr val="C00000"/>
                </a:solidFill>
                <a:latin typeface="Gisha" panose="020B0502040204020203" pitchFamily="34" charset="-79"/>
                <a:cs typeface="Gisha" panose="020B0502040204020203" pitchFamily="34" charset="-79"/>
              </a:rPr>
              <a:t>Lycka</a:t>
            </a:r>
            <a:r>
              <a:rPr lang="sv-SE" sz="3600" b="1" dirty="0">
                <a:solidFill>
                  <a:schemeClr val="bg1"/>
                </a:solidFill>
                <a:latin typeface="Gisha" panose="020B0502040204020203" pitchFamily="34" charset="-79"/>
                <a:cs typeface="Gisha" panose="020B0502040204020203" pitchFamily="34" charset="-79"/>
              </a:rPr>
              <a:t> till!</a:t>
            </a:r>
          </a:p>
        </p:txBody>
      </p:sp>
      <p:pic>
        <p:nvPicPr>
          <p:cNvPr id="13" name="Bildobjekt 12">
            <a:extLst>
              <a:ext uri="{FF2B5EF4-FFF2-40B4-BE49-F238E27FC236}">
                <a16:creationId xmlns:a16="http://schemas.microsoft.com/office/drawing/2014/main" id="{CE11E2D0-D559-4AF2-B5C7-BE42D6A7D6F7}"/>
              </a:ext>
            </a:extLst>
          </p:cNvPr>
          <p:cNvPicPr>
            <a:picLocks noChangeAspect="1"/>
          </p:cNvPicPr>
          <p:nvPr/>
        </p:nvPicPr>
        <p:blipFill rotWithShape="1">
          <a:blip r:embed="rId4"/>
          <a:srcRect t="958"/>
          <a:stretch/>
        </p:blipFill>
        <p:spPr>
          <a:xfrm rot="220114">
            <a:off x="3378638" y="446736"/>
            <a:ext cx="4427809" cy="5626685"/>
          </a:xfrm>
          <a:prstGeom prst="rect">
            <a:avLst/>
          </a:prstGeom>
          <a:ln>
            <a:noFill/>
          </a:ln>
          <a:effectLst>
            <a:outerShdw blurRad="292100" dist="139700" dir="2700000" algn="tl" rotWithShape="0">
              <a:srgbClr val="333333">
                <a:alpha val="65000"/>
              </a:srgbClr>
            </a:outerShdw>
          </a:effectLst>
        </p:spPr>
      </p:pic>
      <p:sp>
        <p:nvSpPr>
          <p:cNvPr id="16" name="textruta 15">
            <a:extLst>
              <a:ext uri="{FF2B5EF4-FFF2-40B4-BE49-F238E27FC236}">
                <a16:creationId xmlns:a16="http://schemas.microsoft.com/office/drawing/2014/main" id="{1538D3E1-C3A0-469A-809A-650C98FBAFDC}"/>
              </a:ext>
            </a:extLst>
          </p:cNvPr>
          <p:cNvSpPr txBox="1"/>
          <p:nvPr/>
        </p:nvSpPr>
        <p:spPr>
          <a:xfrm>
            <a:off x="1344158" y="2736501"/>
            <a:ext cx="1926092" cy="1384995"/>
          </a:xfrm>
          <a:prstGeom prst="rect">
            <a:avLst/>
          </a:prstGeom>
          <a:noFill/>
        </p:spPr>
        <p:txBody>
          <a:bodyPr wrap="square">
            <a:spAutoFit/>
          </a:bodyPr>
          <a:lstStyle/>
          <a:p>
            <a:pPr>
              <a:spcBef>
                <a:spcPct val="0"/>
              </a:spcBef>
              <a:buFontTx/>
              <a:buNone/>
            </a:pPr>
            <a:r>
              <a:rPr lang="sv-SE" altLang="sv-SE" sz="2800" b="1" dirty="0">
                <a:solidFill>
                  <a:schemeClr val="bg1"/>
                </a:solidFill>
                <a:latin typeface="Gisha" panose="020B0502040204020203" pitchFamily="34" charset="-79"/>
                <a:cs typeface="Gisha" panose="020B0502040204020203" pitchFamily="34" charset="-79"/>
              </a:rPr>
              <a:t>Thaina från </a:t>
            </a:r>
          </a:p>
          <a:p>
            <a:pPr>
              <a:spcBef>
                <a:spcPct val="0"/>
              </a:spcBef>
              <a:buFontTx/>
              <a:buNone/>
            </a:pPr>
            <a:r>
              <a:rPr lang="sv-SE" altLang="sv-SE" sz="2800" b="1" dirty="0">
                <a:solidFill>
                  <a:schemeClr val="bg1"/>
                </a:solidFill>
                <a:latin typeface="Gisha" panose="020B0502040204020203" pitchFamily="34" charset="-79"/>
                <a:cs typeface="Gisha" panose="020B0502040204020203" pitchFamily="34" charset="-79"/>
              </a:rPr>
              <a:t>Brasilien</a:t>
            </a:r>
          </a:p>
        </p:txBody>
      </p:sp>
      <p:sp>
        <p:nvSpPr>
          <p:cNvPr id="19" name="textruta 18">
            <a:extLst>
              <a:ext uri="{FF2B5EF4-FFF2-40B4-BE49-F238E27FC236}">
                <a16:creationId xmlns:a16="http://schemas.microsoft.com/office/drawing/2014/main" id="{72AF9939-17AB-4D7A-A4D1-D9F3253B4397}"/>
              </a:ext>
            </a:extLst>
          </p:cNvPr>
          <p:cNvSpPr txBox="1"/>
          <p:nvPr/>
        </p:nvSpPr>
        <p:spPr>
          <a:xfrm>
            <a:off x="8241393" y="2521058"/>
            <a:ext cx="2737078" cy="1815882"/>
          </a:xfrm>
          <a:prstGeom prst="rect">
            <a:avLst/>
          </a:prstGeom>
          <a:noFill/>
        </p:spPr>
        <p:txBody>
          <a:bodyPr wrap="square">
            <a:spAutoFit/>
          </a:bodyPr>
          <a:lstStyle/>
          <a:p>
            <a:pPr>
              <a:spcBef>
                <a:spcPct val="0"/>
              </a:spcBef>
            </a:pPr>
            <a:r>
              <a:rPr lang="sv-SE" altLang="sv-SE" sz="2800" b="1" dirty="0">
                <a:solidFill>
                  <a:schemeClr val="bg1"/>
                </a:solidFill>
                <a:latin typeface="Gisha" panose="020B0502040204020203" pitchFamily="34" charset="-79"/>
                <a:cs typeface="Gisha" panose="020B0502040204020203" pitchFamily="34" charset="-79"/>
              </a:rPr>
              <a:t>Kristina</a:t>
            </a:r>
          </a:p>
          <a:p>
            <a:pPr>
              <a:spcBef>
                <a:spcPct val="0"/>
              </a:spcBef>
            </a:pPr>
            <a:r>
              <a:rPr lang="sv-SE" altLang="sv-SE" sz="2800" b="1" dirty="0">
                <a:solidFill>
                  <a:schemeClr val="bg1"/>
                </a:solidFill>
                <a:latin typeface="Gisha" panose="020B0502040204020203" pitchFamily="34" charset="-79"/>
                <a:cs typeface="Gisha" panose="020B0502040204020203" pitchFamily="34" charset="-79"/>
              </a:rPr>
              <a:t>värdmamma när dottern Tyra var i USA</a:t>
            </a:r>
          </a:p>
        </p:txBody>
      </p:sp>
    </p:spTree>
    <p:extLst>
      <p:ext uri="{BB962C8B-B14F-4D97-AF65-F5344CB8AC3E}">
        <p14:creationId xmlns:p14="http://schemas.microsoft.com/office/powerpoint/2010/main" val="263292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A81B"/>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998296-7310-48C3-8417-705576B5F4D1}"/>
              </a:ext>
            </a:extLst>
          </p:cNvPr>
          <p:cNvSpPr/>
          <p:nvPr/>
        </p:nvSpPr>
        <p:spPr>
          <a:xfrm>
            <a:off x="654384" y="793768"/>
            <a:ext cx="8184815" cy="1705429"/>
          </a:xfrm>
          <a:prstGeom prst="rect">
            <a:avLst/>
          </a:prstGeom>
          <a:solidFill>
            <a:srgbClr val="0C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textruta 9">
            <a:extLst>
              <a:ext uri="{FF2B5EF4-FFF2-40B4-BE49-F238E27FC236}">
                <a16:creationId xmlns:a16="http://schemas.microsoft.com/office/drawing/2014/main" id="{50D9329C-72F5-4A2F-9741-7ABADF978B09}"/>
              </a:ext>
            </a:extLst>
          </p:cNvPr>
          <p:cNvSpPr txBox="1"/>
          <p:nvPr/>
        </p:nvSpPr>
        <p:spPr>
          <a:xfrm>
            <a:off x="967195" y="1093122"/>
            <a:ext cx="7453086" cy="1091709"/>
          </a:xfrm>
          <a:prstGeom prst="rect">
            <a:avLst/>
          </a:prstGeom>
          <a:noFill/>
        </p:spPr>
        <p:txBody>
          <a:bodyPr wrap="square">
            <a:spAutoFit/>
          </a:bodyPr>
          <a:lstStyle/>
          <a:p>
            <a:pPr>
              <a:lnSpc>
                <a:spcPct val="107000"/>
              </a:lnSpc>
              <a:spcAft>
                <a:spcPts val="800"/>
              </a:spcAft>
            </a:pPr>
            <a:r>
              <a:rPr lang="sv-SE" sz="2800" b="1" dirty="0">
                <a:solidFill>
                  <a:schemeClr val="bg1"/>
                </a:solidFill>
                <a:effectLst/>
                <a:latin typeface="Gisha" panose="020B0502040204020203" pitchFamily="34" charset="-79"/>
                <a:ea typeface="Calibri" panose="020F0502020204030204" pitchFamily="34" charset="0"/>
                <a:cs typeface="Gisha" panose="020B0502040204020203" pitchFamily="34" charset="-79"/>
              </a:rPr>
              <a:t>Inför den här utbildningen bör du ha läst: </a:t>
            </a:r>
          </a:p>
          <a:p>
            <a:pPr>
              <a:lnSpc>
                <a:spcPct val="107000"/>
              </a:lnSpc>
              <a:spcAft>
                <a:spcPts val="800"/>
              </a:spcAft>
            </a:pPr>
            <a:r>
              <a:rPr lang="sv-SE" sz="2800" b="1" dirty="0">
                <a:solidFill>
                  <a:schemeClr val="bg1"/>
                </a:solidFill>
                <a:latin typeface="Gisha" panose="020B0502040204020203" pitchFamily="34" charset="-79"/>
                <a:ea typeface="Calibri" panose="020F0502020204030204" pitchFamily="34" charset="0"/>
                <a:cs typeface="Gisha" panose="020B0502040204020203" pitchFamily="34" charset="-79"/>
              </a:rPr>
              <a:t>”Att vara värdfamilj” &amp; ”Sponsoranmälan” </a:t>
            </a:r>
            <a:endParaRPr lang="sv-SE" sz="2800" b="1" dirty="0">
              <a:solidFill>
                <a:schemeClr val="bg1"/>
              </a:solidFill>
              <a:effectLst/>
              <a:latin typeface="Gisha" panose="020B0502040204020203" pitchFamily="34" charset="-79"/>
              <a:ea typeface="Calibri" panose="020F0502020204030204" pitchFamily="34" charset="0"/>
              <a:cs typeface="Gisha" panose="020B0502040204020203" pitchFamily="34" charset="-79"/>
            </a:endParaRPr>
          </a:p>
        </p:txBody>
      </p:sp>
      <p:sp>
        <p:nvSpPr>
          <p:cNvPr id="6" name="Right Triangle 5">
            <a:extLst>
              <a:ext uri="{FF2B5EF4-FFF2-40B4-BE49-F238E27FC236}">
                <a16:creationId xmlns:a16="http://schemas.microsoft.com/office/drawing/2014/main" id="{5E2A74F2-0AB1-4E66-9FEA-297B4EF2A7D8}"/>
              </a:ext>
            </a:extLst>
          </p:cNvPr>
          <p:cNvSpPr/>
          <p:nvPr/>
        </p:nvSpPr>
        <p:spPr>
          <a:xfrm flipH="1">
            <a:off x="6450562" y="5082072"/>
            <a:ext cx="5741434" cy="1775927"/>
          </a:xfrm>
          <a:prstGeom prst="rtTriangle">
            <a:avLst/>
          </a:prstGeom>
          <a:solidFill>
            <a:srgbClr val="019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Graphic 8" descr="An open book">
            <a:extLst>
              <a:ext uri="{FF2B5EF4-FFF2-40B4-BE49-F238E27FC236}">
                <a16:creationId xmlns:a16="http://schemas.microsoft.com/office/drawing/2014/main" id="{334BA087-A14F-46C6-BB5D-C442E0C5E6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106882">
            <a:off x="7197350" y="1792131"/>
            <a:ext cx="4572000" cy="4572000"/>
          </a:xfrm>
          <a:prstGeom prst="rect">
            <a:avLst/>
          </a:prstGeom>
        </p:spPr>
      </p:pic>
      <p:sp>
        <p:nvSpPr>
          <p:cNvPr id="3" name="Right Triangle 2">
            <a:extLst>
              <a:ext uri="{FF2B5EF4-FFF2-40B4-BE49-F238E27FC236}">
                <a16:creationId xmlns:a16="http://schemas.microsoft.com/office/drawing/2014/main" id="{CFE5318B-BC53-4FB4-B905-C9E2C516A9B4}"/>
              </a:ext>
            </a:extLst>
          </p:cNvPr>
          <p:cNvSpPr/>
          <p:nvPr/>
        </p:nvSpPr>
        <p:spPr>
          <a:xfrm>
            <a:off x="-1" y="5728996"/>
            <a:ext cx="10493830" cy="1129004"/>
          </a:xfrm>
          <a:prstGeom prst="rtTriangle">
            <a:avLst/>
          </a:prstGeom>
          <a:solidFill>
            <a:srgbClr val="C1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5" name="Picture 4">
            <a:extLst>
              <a:ext uri="{FF2B5EF4-FFF2-40B4-BE49-F238E27FC236}">
                <a16:creationId xmlns:a16="http://schemas.microsoft.com/office/drawing/2014/main" id="{4C51CA17-A0A3-472D-A40F-D4550D17C36A}"/>
              </a:ext>
            </a:extLst>
          </p:cNvPr>
          <p:cNvPicPr>
            <a:picLocks noChangeAspect="1"/>
          </p:cNvPicPr>
          <p:nvPr/>
        </p:nvPicPr>
        <p:blipFill>
          <a:blip r:embed="rId5"/>
          <a:stretch>
            <a:fillRect/>
          </a:stretch>
        </p:blipFill>
        <p:spPr>
          <a:xfrm>
            <a:off x="11113675" y="5924055"/>
            <a:ext cx="818851" cy="738885"/>
          </a:xfrm>
          <a:prstGeom prst="rect">
            <a:avLst/>
          </a:prstGeom>
        </p:spPr>
      </p:pic>
      <p:sp>
        <p:nvSpPr>
          <p:cNvPr id="4" name="TextBox 3">
            <a:extLst>
              <a:ext uri="{FF2B5EF4-FFF2-40B4-BE49-F238E27FC236}">
                <a16:creationId xmlns:a16="http://schemas.microsoft.com/office/drawing/2014/main" id="{DB2587EB-43AB-4EE0-8E14-44BA16203C8E}"/>
              </a:ext>
            </a:extLst>
          </p:cNvPr>
          <p:cNvSpPr txBox="1"/>
          <p:nvPr/>
        </p:nvSpPr>
        <p:spPr>
          <a:xfrm rot="21080383">
            <a:off x="7949813" y="3217490"/>
            <a:ext cx="1107198" cy="1015663"/>
          </a:xfrm>
          <a:prstGeom prst="rect">
            <a:avLst/>
          </a:prstGeom>
          <a:noFill/>
        </p:spPr>
        <p:txBody>
          <a:bodyPr wrap="square" rtlCol="0">
            <a:spAutoFit/>
          </a:bodyPr>
          <a:lstStyle/>
          <a:p>
            <a:r>
              <a:rPr lang="sv-SE" sz="800" b="1" dirty="0">
                <a:solidFill>
                  <a:schemeClr val="accent1">
                    <a:lumMod val="50000"/>
                  </a:schemeClr>
                </a:solidFill>
                <a:latin typeface="Cavolini" panose="020B0502040204020203" pitchFamily="66" charset="0"/>
                <a:cs typeface="Cavolini" panose="020B0502040204020203" pitchFamily="66" charset="0"/>
              </a:rPr>
              <a:t>Viktigt att veta:</a:t>
            </a:r>
          </a:p>
          <a:p>
            <a:endParaRPr lang="sv-SE" sz="200" b="1" dirty="0">
              <a:solidFill>
                <a:schemeClr val="accent1">
                  <a:lumMod val="50000"/>
                </a:schemeClr>
              </a:solidFill>
              <a:latin typeface="Cavolini" panose="020B0502040204020203" pitchFamily="66" charset="0"/>
              <a:cs typeface="Cavolini" panose="020B0502040204020203" pitchFamily="66" charset="0"/>
            </a:endParaRPr>
          </a:p>
          <a:p>
            <a:r>
              <a:rPr lang="sv-SE" sz="500" dirty="0">
                <a:solidFill>
                  <a:schemeClr val="accent1">
                    <a:lumMod val="50000"/>
                  </a:schemeClr>
                </a:solidFill>
                <a:latin typeface="Cavolini" panose="020B0502040204020203" pitchFamily="66" charset="0"/>
                <a:cs typeface="Cavolini" panose="020B0502040204020203" pitchFamily="66" charset="0"/>
              </a:rPr>
              <a:t>Att vara värdfamilj</a:t>
            </a:r>
          </a:p>
          <a:p>
            <a:endParaRPr lang="sv-SE" sz="500" dirty="0">
              <a:solidFill>
                <a:schemeClr val="accent1">
                  <a:lumMod val="50000"/>
                </a:schemeClr>
              </a:solidFill>
              <a:latin typeface="Cavolini" panose="020B0502040204020203" pitchFamily="66" charset="0"/>
              <a:cs typeface="Cavolini" panose="020B0502040204020203" pitchFamily="66" charset="0"/>
            </a:endParaRPr>
          </a:p>
          <a:p>
            <a:r>
              <a:rPr lang="sv-SE" sz="500" dirty="0">
                <a:solidFill>
                  <a:schemeClr val="accent1">
                    <a:lumMod val="50000"/>
                  </a:schemeClr>
                </a:solidFill>
                <a:latin typeface="Cavolini" panose="020B0502040204020203" pitchFamily="66" charset="0"/>
                <a:cs typeface="Cavolini" panose="020B0502040204020203" pitchFamily="66" charset="0"/>
              </a:rPr>
              <a:t>Sponsoranmälan</a:t>
            </a:r>
          </a:p>
          <a:p>
            <a:endParaRPr lang="sv-SE" sz="500" dirty="0">
              <a:solidFill>
                <a:schemeClr val="accent1">
                  <a:lumMod val="50000"/>
                </a:schemeClr>
              </a:solidFill>
              <a:latin typeface="Cavolini" panose="020B0502040204020203" pitchFamily="66" charset="0"/>
              <a:cs typeface="Cavolini" panose="020B0502040204020203" pitchFamily="66" charset="0"/>
            </a:endParaRPr>
          </a:p>
          <a:p>
            <a:r>
              <a:rPr lang="sv-SE" sz="500" dirty="0">
                <a:solidFill>
                  <a:schemeClr val="accent1">
                    <a:lumMod val="50000"/>
                  </a:schemeClr>
                </a:solidFill>
                <a:latin typeface="Cavolini" panose="020B0502040204020203" pitchFamily="66" charset="0"/>
                <a:cs typeface="Cavolini" panose="020B0502040204020203" pitchFamily="66" charset="0"/>
              </a:rPr>
              <a:t>Utbildning för utresande ungdomar och deras föräldrar</a:t>
            </a:r>
          </a:p>
          <a:p>
            <a:endParaRPr lang="sv-SE" sz="500" dirty="0">
              <a:solidFill>
                <a:schemeClr val="accent1">
                  <a:lumMod val="50000"/>
                </a:schemeClr>
              </a:solidFill>
              <a:latin typeface="Cavolini" panose="020B0502040204020203" pitchFamily="66" charset="0"/>
              <a:cs typeface="Cavolini" panose="020B0502040204020203" pitchFamily="66" charset="0"/>
            </a:endParaRPr>
          </a:p>
          <a:p>
            <a:r>
              <a:rPr lang="sv-SE" sz="500" dirty="0">
                <a:solidFill>
                  <a:schemeClr val="accent1">
                    <a:lumMod val="50000"/>
                  </a:schemeClr>
                </a:solidFill>
                <a:latin typeface="Cavolini" panose="020B0502040204020203" pitchFamily="66" charset="0"/>
                <a:cs typeface="Cavolini" panose="020B0502040204020203" pitchFamily="66" charset="0"/>
              </a:rPr>
              <a:t>Rotarys ungdomsskyddsutbildning</a:t>
            </a:r>
          </a:p>
        </p:txBody>
      </p:sp>
      <p:sp>
        <p:nvSpPr>
          <p:cNvPr id="7" name="textruta 6">
            <a:extLst>
              <a:ext uri="{FF2B5EF4-FFF2-40B4-BE49-F238E27FC236}">
                <a16:creationId xmlns:a16="http://schemas.microsoft.com/office/drawing/2014/main" id="{7BF2488E-E462-47A2-9B8C-B2E7D1E3ECE5}"/>
              </a:ext>
            </a:extLst>
          </p:cNvPr>
          <p:cNvSpPr txBox="1"/>
          <p:nvPr/>
        </p:nvSpPr>
        <p:spPr>
          <a:xfrm>
            <a:off x="967195" y="2844652"/>
            <a:ext cx="5892522" cy="1070871"/>
          </a:xfrm>
          <a:prstGeom prst="rect">
            <a:avLst/>
          </a:prstGeom>
          <a:noFill/>
        </p:spPr>
        <p:txBody>
          <a:bodyPr wrap="square" rtlCol="0">
            <a:spAutoFit/>
          </a:bodyPr>
          <a:lstStyle/>
          <a:p>
            <a:pPr>
              <a:lnSpc>
                <a:spcPct val="107000"/>
              </a:lnSpc>
              <a:spcAft>
                <a:spcPts val="800"/>
              </a:spcAft>
            </a:pPr>
            <a:r>
              <a:rPr lang="sv-S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Övriga utbildningar:</a:t>
            </a:r>
          </a:p>
          <a:p>
            <a:pPr marL="285750" lvl="0" indent="-285750">
              <a:lnSpc>
                <a:spcPct val="107000"/>
              </a:lnSpc>
              <a:buFont typeface="Wingdings" panose="05000000000000000000" pitchFamily="2" charset="2"/>
              <a:buChar char="§"/>
            </a:pPr>
            <a:r>
              <a:rPr lang="sv-SE"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”Utbildning för utresande ungdomar och deras föräldrar”</a:t>
            </a:r>
          </a:p>
          <a:p>
            <a:pPr marL="285750" lvl="0" indent="-285750">
              <a:lnSpc>
                <a:spcPct val="107000"/>
              </a:lnSpc>
              <a:spcAft>
                <a:spcPts val="800"/>
              </a:spcAft>
              <a:buFont typeface="Wingdings" panose="05000000000000000000" pitchFamily="2" charset="2"/>
              <a:buChar char="§"/>
            </a:pPr>
            <a:r>
              <a:rPr lang="sv-SE"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”Rotarys ungdomsskyddsutbildning”</a:t>
            </a:r>
            <a:endParaRPr lang="sv-SE" i="1" dirty="0"/>
          </a:p>
        </p:txBody>
      </p:sp>
    </p:spTree>
    <p:extLst>
      <p:ext uri="{BB962C8B-B14F-4D97-AF65-F5344CB8AC3E}">
        <p14:creationId xmlns:p14="http://schemas.microsoft.com/office/powerpoint/2010/main" val="3950926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A81B"/>
        </a:solidFill>
        <a:effectLst/>
      </p:bgPr>
    </p:bg>
    <p:spTree>
      <p:nvGrpSpPr>
        <p:cNvPr id="1" name=""/>
        <p:cNvGrpSpPr/>
        <p:nvPr/>
      </p:nvGrpSpPr>
      <p:grpSpPr>
        <a:xfrm>
          <a:off x="0" y="0"/>
          <a:ext cx="0" cy="0"/>
          <a:chOff x="0" y="0"/>
          <a:chExt cx="0" cy="0"/>
        </a:xfrm>
      </p:grpSpPr>
      <p:sp>
        <p:nvSpPr>
          <p:cNvPr id="30" name="textruta 23">
            <a:extLst>
              <a:ext uri="{FF2B5EF4-FFF2-40B4-BE49-F238E27FC236}">
                <a16:creationId xmlns:a16="http://schemas.microsoft.com/office/drawing/2014/main" id="{99BEB809-CA95-45E9-B325-A25BEFCF300E}"/>
              </a:ext>
            </a:extLst>
          </p:cNvPr>
          <p:cNvSpPr txBox="1"/>
          <p:nvPr/>
        </p:nvSpPr>
        <p:spPr>
          <a:xfrm>
            <a:off x="863600" y="3153378"/>
            <a:ext cx="2623391" cy="543086"/>
          </a:xfrm>
          <a:prstGeom prst="rect">
            <a:avLst/>
          </a:prstGeom>
          <a:solidFill>
            <a:srgbClr val="0C3C7C"/>
          </a:solidFill>
        </p:spPr>
        <p:txBody>
          <a:bodyPr wrap="square" rtlCol="0">
            <a:spAutoFit/>
          </a:bodyPr>
          <a:lstStyle/>
          <a:p>
            <a:endParaRPr lang="sv-SE" dirty="0"/>
          </a:p>
        </p:txBody>
      </p:sp>
      <p:sp>
        <p:nvSpPr>
          <p:cNvPr id="26" name="textruta 23">
            <a:extLst>
              <a:ext uri="{FF2B5EF4-FFF2-40B4-BE49-F238E27FC236}">
                <a16:creationId xmlns:a16="http://schemas.microsoft.com/office/drawing/2014/main" id="{ACC9808C-9F38-431C-8D47-01E93E1E7431}"/>
              </a:ext>
            </a:extLst>
          </p:cNvPr>
          <p:cNvSpPr txBox="1"/>
          <p:nvPr/>
        </p:nvSpPr>
        <p:spPr>
          <a:xfrm>
            <a:off x="193431" y="2338020"/>
            <a:ext cx="3293560" cy="543086"/>
          </a:xfrm>
          <a:prstGeom prst="rect">
            <a:avLst/>
          </a:prstGeom>
          <a:solidFill>
            <a:srgbClr val="0C3C7C"/>
          </a:solidFill>
        </p:spPr>
        <p:txBody>
          <a:bodyPr wrap="square" rtlCol="0">
            <a:spAutoFit/>
          </a:bodyPr>
          <a:lstStyle/>
          <a:p>
            <a:endParaRPr lang="sv-SE" dirty="0"/>
          </a:p>
        </p:txBody>
      </p:sp>
      <p:sp>
        <p:nvSpPr>
          <p:cNvPr id="23" name="textruta 23">
            <a:extLst>
              <a:ext uri="{FF2B5EF4-FFF2-40B4-BE49-F238E27FC236}">
                <a16:creationId xmlns:a16="http://schemas.microsoft.com/office/drawing/2014/main" id="{1C029B23-B175-4CE4-91C6-3C9B37B25078}"/>
              </a:ext>
            </a:extLst>
          </p:cNvPr>
          <p:cNvSpPr txBox="1"/>
          <p:nvPr/>
        </p:nvSpPr>
        <p:spPr>
          <a:xfrm>
            <a:off x="8243247" y="3943498"/>
            <a:ext cx="3085152" cy="543086"/>
          </a:xfrm>
          <a:prstGeom prst="rect">
            <a:avLst/>
          </a:prstGeom>
          <a:solidFill>
            <a:srgbClr val="0C3C7C"/>
          </a:solidFill>
        </p:spPr>
        <p:txBody>
          <a:bodyPr wrap="square" rtlCol="0">
            <a:spAutoFit/>
          </a:bodyPr>
          <a:lstStyle/>
          <a:p>
            <a:endParaRPr lang="sv-SE" dirty="0"/>
          </a:p>
        </p:txBody>
      </p:sp>
      <p:sp>
        <p:nvSpPr>
          <p:cNvPr id="22" name="textruta 23">
            <a:extLst>
              <a:ext uri="{FF2B5EF4-FFF2-40B4-BE49-F238E27FC236}">
                <a16:creationId xmlns:a16="http://schemas.microsoft.com/office/drawing/2014/main" id="{848812B0-BC4C-480B-BD68-8A4BDD19C2D8}"/>
              </a:ext>
            </a:extLst>
          </p:cNvPr>
          <p:cNvSpPr txBox="1"/>
          <p:nvPr/>
        </p:nvSpPr>
        <p:spPr>
          <a:xfrm>
            <a:off x="8248571" y="3129960"/>
            <a:ext cx="3595086" cy="543086"/>
          </a:xfrm>
          <a:prstGeom prst="rect">
            <a:avLst/>
          </a:prstGeom>
          <a:solidFill>
            <a:srgbClr val="0C3C7C"/>
          </a:solidFill>
        </p:spPr>
        <p:txBody>
          <a:bodyPr wrap="square" rtlCol="0">
            <a:spAutoFit/>
          </a:bodyPr>
          <a:lstStyle/>
          <a:p>
            <a:endParaRPr lang="sv-SE" dirty="0"/>
          </a:p>
        </p:txBody>
      </p:sp>
      <p:sp>
        <p:nvSpPr>
          <p:cNvPr id="24" name="textruta 23">
            <a:extLst>
              <a:ext uri="{FF2B5EF4-FFF2-40B4-BE49-F238E27FC236}">
                <a16:creationId xmlns:a16="http://schemas.microsoft.com/office/drawing/2014/main" id="{37CF045D-58BE-4473-BBAE-08050CD1B310}"/>
              </a:ext>
            </a:extLst>
          </p:cNvPr>
          <p:cNvSpPr txBox="1"/>
          <p:nvPr/>
        </p:nvSpPr>
        <p:spPr>
          <a:xfrm>
            <a:off x="8248571" y="2354674"/>
            <a:ext cx="1744515" cy="543086"/>
          </a:xfrm>
          <a:prstGeom prst="rect">
            <a:avLst/>
          </a:prstGeom>
          <a:solidFill>
            <a:srgbClr val="0C3C7C"/>
          </a:solidFill>
        </p:spPr>
        <p:txBody>
          <a:bodyPr wrap="square" rtlCol="0">
            <a:spAutoFit/>
          </a:bodyPr>
          <a:lstStyle/>
          <a:p>
            <a:endParaRPr lang="sv-SE" dirty="0"/>
          </a:p>
        </p:txBody>
      </p:sp>
      <p:sp>
        <p:nvSpPr>
          <p:cNvPr id="18" name="Right Triangle 17">
            <a:extLst>
              <a:ext uri="{FF2B5EF4-FFF2-40B4-BE49-F238E27FC236}">
                <a16:creationId xmlns:a16="http://schemas.microsoft.com/office/drawing/2014/main" id="{3664D333-3881-4D6A-9DDC-D02CBB0F3E7F}"/>
              </a:ext>
            </a:extLst>
          </p:cNvPr>
          <p:cNvSpPr/>
          <p:nvPr/>
        </p:nvSpPr>
        <p:spPr>
          <a:xfrm flipH="1">
            <a:off x="6450562" y="5082072"/>
            <a:ext cx="5741434" cy="1775927"/>
          </a:xfrm>
          <a:prstGeom prst="rtTriangle">
            <a:avLst/>
          </a:prstGeom>
          <a:solidFill>
            <a:srgbClr val="019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Rectangle 8">
            <a:extLst>
              <a:ext uri="{FF2B5EF4-FFF2-40B4-BE49-F238E27FC236}">
                <a16:creationId xmlns:a16="http://schemas.microsoft.com/office/drawing/2014/main" id="{D57CC7D7-5569-4ED6-8B23-53BDCB8360F0}"/>
              </a:ext>
            </a:extLst>
          </p:cNvPr>
          <p:cNvSpPr/>
          <p:nvPr/>
        </p:nvSpPr>
        <p:spPr>
          <a:xfrm>
            <a:off x="-1" y="-49184"/>
            <a:ext cx="12192001" cy="1389796"/>
          </a:xfrm>
          <a:prstGeom prst="rect">
            <a:avLst/>
          </a:prstGeom>
          <a:solidFill>
            <a:srgbClr val="0C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ruta 1">
            <a:extLst>
              <a:ext uri="{FF2B5EF4-FFF2-40B4-BE49-F238E27FC236}">
                <a16:creationId xmlns:a16="http://schemas.microsoft.com/office/drawing/2014/main" id="{C0004215-E609-4EB1-B23F-A5FE2099E243}"/>
              </a:ext>
            </a:extLst>
          </p:cNvPr>
          <p:cNvSpPr txBox="1"/>
          <p:nvPr/>
        </p:nvSpPr>
        <p:spPr>
          <a:xfrm>
            <a:off x="0" y="244857"/>
            <a:ext cx="12191996" cy="769441"/>
          </a:xfrm>
          <a:prstGeom prst="rect">
            <a:avLst/>
          </a:prstGeom>
          <a:noFill/>
        </p:spPr>
        <p:txBody>
          <a:bodyPr wrap="square" rtlCol="0">
            <a:spAutoFit/>
          </a:bodyPr>
          <a:lstStyle/>
          <a:p>
            <a:pPr algn="ctr"/>
            <a:r>
              <a:rPr lang="sv-SE" sz="4400" b="1" dirty="0">
                <a:solidFill>
                  <a:schemeClr val="bg1"/>
                </a:solidFill>
                <a:latin typeface="Gisha" panose="020B0502040204020203" pitchFamily="34" charset="-79"/>
                <a:cs typeface="Gisha" panose="020B0502040204020203" pitchFamily="34" charset="-79"/>
              </a:rPr>
              <a:t>Så här fungerar Rotary Youth Exchange</a:t>
            </a:r>
          </a:p>
        </p:txBody>
      </p:sp>
      <p:sp>
        <p:nvSpPr>
          <p:cNvPr id="6" name="textruta 5">
            <a:extLst>
              <a:ext uri="{FF2B5EF4-FFF2-40B4-BE49-F238E27FC236}">
                <a16:creationId xmlns:a16="http://schemas.microsoft.com/office/drawing/2014/main" id="{B311F85B-76FC-4DCB-A33F-4617E0E5B23A}"/>
              </a:ext>
            </a:extLst>
          </p:cNvPr>
          <p:cNvSpPr txBox="1"/>
          <p:nvPr/>
        </p:nvSpPr>
        <p:spPr>
          <a:xfrm>
            <a:off x="491927" y="3269814"/>
            <a:ext cx="2929750" cy="310213"/>
          </a:xfrm>
          <a:prstGeom prst="rect">
            <a:avLst/>
          </a:prstGeom>
          <a:noFill/>
        </p:spPr>
        <p:txBody>
          <a:bodyPr wrap="square" rtlCol="0">
            <a:spAutoFit/>
          </a:bodyPr>
          <a:lstStyle/>
          <a:p>
            <a:pPr marL="457200">
              <a:lnSpc>
                <a:spcPct val="107000"/>
              </a:lnSpc>
              <a:spcAft>
                <a:spcPts val="800"/>
              </a:spcAft>
            </a:pPr>
            <a:r>
              <a:rPr lang="sv-SE" sz="1400" b="1" dirty="0">
                <a:solidFill>
                  <a:schemeClr val="bg1"/>
                </a:solidFill>
                <a:effectLst/>
                <a:latin typeface="Gisha" panose="020B0502040204020203" pitchFamily="34" charset="-79"/>
                <a:ea typeface="Calibri" panose="020F0502020204030204" pitchFamily="34" charset="0"/>
                <a:cs typeface="Gisha" panose="020B0502040204020203" pitchFamily="34" charset="-79"/>
              </a:rPr>
              <a:t>Kontaktperson/Counsellor </a:t>
            </a:r>
          </a:p>
        </p:txBody>
      </p:sp>
      <p:sp>
        <p:nvSpPr>
          <p:cNvPr id="8" name="textruta 7">
            <a:extLst>
              <a:ext uri="{FF2B5EF4-FFF2-40B4-BE49-F238E27FC236}">
                <a16:creationId xmlns:a16="http://schemas.microsoft.com/office/drawing/2014/main" id="{6A3F31A9-41AD-4F07-A608-2A000A8DCB1C}"/>
              </a:ext>
            </a:extLst>
          </p:cNvPr>
          <p:cNvSpPr txBox="1"/>
          <p:nvPr/>
        </p:nvSpPr>
        <p:spPr>
          <a:xfrm>
            <a:off x="8317278" y="3260340"/>
            <a:ext cx="3526379" cy="307777"/>
          </a:xfrm>
          <a:prstGeom prst="rect">
            <a:avLst/>
          </a:prstGeom>
          <a:noFill/>
        </p:spPr>
        <p:txBody>
          <a:bodyPr wrap="square" rtlCol="0">
            <a:spAutoFit/>
          </a:bodyPr>
          <a:lstStyle/>
          <a:p>
            <a:r>
              <a:rPr lang="sv-SE" sz="1400" b="1" dirty="0">
                <a:solidFill>
                  <a:schemeClr val="bg1"/>
                </a:solidFill>
                <a:effectLst/>
                <a:latin typeface="Gisha" panose="020B0502040204020203" pitchFamily="34" charset="-79"/>
                <a:ea typeface="Calibri" panose="020F0502020204030204" pitchFamily="34" charset="0"/>
                <a:cs typeface="Gisha" panose="020B0502040204020203" pitchFamily="34" charset="-79"/>
              </a:rPr>
              <a:t>Distriktsordförande/District Chair (DC)</a:t>
            </a:r>
          </a:p>
        </p:txBody>
      </p:sp>
      <p:sp>
        <p:nvSpPr>
          <p:cNvPr id="17" name="Right Triangle 16">
            <a:extLst>
              <a:ext uri="{FF2B5EF4-FFF2-40B4-BE49-F238E27FC236}">
                <a16:creationId xmlns:a16="http://schemas.microsoft.com/office/drawing/2014/main" id="{89C84512-EA92-47D6-808D-2F5D19DFC5B9}"/>
              </a:ext>
            </a:extLst>
          </p:cNvPr>
          <p:cNvSpPr/>
          <p:nvPr/>
        </p:nvSpPr>
        <p:spPr>
          <a:xfrm>
            <a:off x="-1" y="5728996"/>
            <a:ext cx="10493830" cy="1129004"/>
          </a:xfrm>
          <a:prstGeom prst="rtTriangle">
            <a:avLst/>
          </a:prstGeom>
          <a:solidFill>
            <a:srgbClr val="C1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9" name="Picture 18">
            <a:extLst>
              <a:ext uri="{FF2B5EF4-FFF2-40B4-BE49-F238E27FC236}">
                <a16:creationId xmlns:a16="http://schemas.microsoft.com/office/drawing/2014/main" id="{BC60187C-5810-48A5-AEE2-72906C99D7E1}"/>
              </a:ext>
            </a:extLst>
          </p:cNvPr>
          <p:cNvPicPr>
            <a:picLocks noChangeAspect="1"/>
          </p:cNvPicPr>
          <p:nvPr/>
        </p:nvPicPr>
        <p:blipFill>
          <a:blip r:embed="rId3"/>
          <a:stretch>
            <a:fillRect/>
          </a:stretch>
        </p:blipFill>
        <p:spPr>
          <a:xfrm>
            <a:off x="11113675" y="5924055"/>
            <a:ext cx="818851" cy="738885"/>
          </a:xfrm>
          <a:prstGeom prst="rect">
            <a:avLst/>
          </a:prstGeom>
        </p:spPr>
      </p:pic>
      <p:sp>
        <p:nvSpPr>
          <p:cNvPr id="20" name="textruta 19">
            <a:extLst>
              <a:ext uri="{FF2B5EF4-FFF2-40B4-BE49-F238E27FC236}">
                <a16:creationId xmlns:a16="http://schemas.microsoft.com/office/drawing/2014/main" id="{597C7F44-824F-482E-A085-B1034068EBA5}"/>
              </a:ext>
            </a:extLst>
          </p:cNvPr>
          <p:cNvSpPr txBox="1"/>
          <p:nvPr/>
        </p:nvSpPr>
        <p:spPr>
          <a:xfrm>
            <a:off x="8317278" y="2453092"/>
            <a:ext cx="1675807" cy="307777"/>
          </a:xfrm>
          <a:prstGeom prst="rect">
            <a:avLst/>
          </a:prstGeom>
          <a:noFill/>
        </p:spPr>
        <p:txBody>
          <a:bodyPr wrap="square" rtlCol="0">
            <a:spAutoFit/>
          </a:bodyPr>
          <a:lstStyle/>
          <a:p>
            <a:r>
              <a:rPr lang="sv-SE" sz="1400" b="1" dirty="0">
                <a:solidFill>
                  <a:schemeClr val="bg1"/>
                </a:solidFill>
                <a:latin typeface="Gisha" panose="020B0502040204020203" pitchFamily="34" charset="-79"/>
                <a:cs typeface="Gisha" panose="020B0502040204020203" pitchFamily="34" charset="-79"/>
              </a:rPr>
              <a:t>Korrespondenter</a:t>
            </a:r>
          </a:p>
        </p:txBody>
      </p:sp>
      <p:sp>
        <p:nvSpPr>
          <p:cNvPr id="25" name="textruta 24">
            <a:extLst>
              <a:ext uri="{FF2B5EF4-FFF2-40B4-BE49-F238E27FC236}">
                <a16:creationId xmlns:a16="http://schemas.microsoft.com/office/drawing/2014/main" id="{2A20D67B-7909-40A2-82CF-5C0603FE3CF4}"/>
              </a:ext>
            </a:extLst>
          </p:cNvPr>
          <p:cNvSpPr txBox="1"/>
          <p:nvPr/>
        </p:nvSpPr>
        <p:spPr>
          <a:xfrm>
            <a:off x="8340624" y="4073385"/>
            <a:ext cx="2987775" cy="307777"/>
          </a:xfrm>
          <a:prstGeom prst="rect">
            <a:avLst/>
          </a:prstGeom>
          <a:noFill/>
        </p:spPr>
        <p:txBody>
          <a:bodyPr wrap="square" rtlCol="0">
            <a:spAutoFit/>
          </a:bodyPr>
          <a:lstStyle/>
          <a:p>
            <a:r>
              <a:rPr lang="sv-SE" sz="1400" b="1" dirty="0">
                <a:solidFill>
                  <a:schemeClr val="bg1"/>
                </a:solidFill>
                <a:latin typeface="Gisha" panose="020B0502040204020203" pitchFamily="34" charset="-79"/>
                <a:cs typeface="Gisha" panose="020B0502040204020203" pitchFamily="34" charset="-79"/>
              </a:rPr>
              <a:t>Anställd personal (RU-kontoret)</a:t>
            </a:r>
          </a:p>
        </p:txBody>
      </p:sp>
      <p:pic>
        <p:nvPicPr>
          <p:cNvPr id="27" name="Bildobjekt 26">
            <a:extLst>
              <a:ext uri="{FF2B5EF4-FFF2-40B4-BE49-F238E27FC236}">
                <a16:creationId xmlns:a16="http://schemas.microsoft.com/office/drawing/2014/main" id="{7FD48454-BF46-4CA3-B207-1F8AC2FA8B98}"/>
              </a:ext>
            </a:extLst>
          </p:cNvPr>
          <p:cNvPicPr>
            <a:picLocks noChangeAspect="1"/>
          </p:cNvPicPr>
          <p:nvPr/>
        </p:nvPicPr>
        <p:blipFill>
          <a:blip r:embed="rId4"/>
          <a:stretch>
            <a:fillRect/>
          </a:stretch>
        </p:blipFill>
        <p:spPr>
          <a:xfrm>
            <a:off x="3590031" y="1715208"/>
            <a:ext cx="4560421" cy="3475222"/>
          </a:xfrm>
          <a:prstGeom prst="rect">
            <a:avLst/>
          </a:prstGeom>
          <a:ln>
            <a:noFill/>
          </a:ln>
          <a:effectLst>
            <a:outerShdw blurRad="292100" dist="139700" dir="2700000" algn="tl" rotWithShape="0">
              <a:srgbClr val="333333">
                <a:alpha val="65000"/>
              </a:srgbClr>
            </a:outerShdw>
          </a:effectLst>
        </p:spPr>
      </p:pic>
      <p:sp>
        <p:nvSpPr>
          <p:cNvPr id="29" name="textruta 28">
            <a:extLst>
              <a:ext uri="{FF2B5EF4-FFF2-40B4-BE49-F238E27FC236}">
                <a16:creationId xmlns:a16="http://schemas.microsoft.com/office/drawing/2014/main" id="{45D959D3-98E7-4F46-939F-8E4B1B9A1D83}"/>
              </a:ext>
            </a:extLst>
          </p:cNvPr>
          <p:cNvSpPr txBox="1"/>
          <p:nvPr/>
        </p:nvSpPr>
        <p:spPr>
          <a:xfrm>
            <a:off x="262129" y="2453092"/>
            <a:ext cx="3214616" cy="307777"/>
          </a:xfrm>
          <a:prstGeom prst="rect">
            <a:avLst/>
          </a:prstGeom>
          <a:noFill/>
        </p:spPr>
        <p:txBody>
          <a:bodyPr wrap="square" rtlCol="0">
            <a:spAutoFit/>
          </a:bodyPr>
          <a:lstStyle/>
          <a:p>
            <a:r>
              <a:rPr lang="sv-SE" sz="1400" b="1" dirty="0">
                <a:solidFill>
                  <a:schemeClr val="bg1"/>
                </a:solidFill>
                <a:latin typeface="Gisha" panose="020B0502040204020203" pitchFamily="34" charset="-79"/>
                <a:cs typeface="Gisha" panose="020B0502040204020203" pitchFamily="34" charset="-79"/>
              </a:rPr>
              <a:t>Värdklubb/Host club/Sponsor club</a:t>
            </a:r>
          </a:p>
        </p:txBody>
      </p:sp>
      <p:sp>
        <p:nvSpPr>
          <p:cNvPr id="31" name="textruta 23">
            <a:extLst>
              <a:ext uri="{FF2B5EF4-FFF2-40B4-BE49-F238E27FC236}">
                <a16:creationId xmlns:a16="http://schemas.microsoft.com/office/drawing/2014/main" id="{591999A2-8D24-48E7-850A-126704C0FE71}"/>
              </a:ext>
            </a:extLst>
          </p:cNvPr>
          <p:cNvSpPr txBox="1"/>
          <p:nvPr/>
        </p:nvSpPr>
        <p:spPr>
          <a:xfrm>
            <a:off x="467829" y="3943498"/>
            <a:ext cx="3017708" cy="543086"/>
          </a:xfrm>
          <a:prstGeom prst="rect">
            <a:avLst/>
          </a:prstGeom>
          <a:solidFill>
            <a:srgbClr val="0C3C7C"/>
          </a:solidFill>
        </p:spPr>
        <p:txBody>
          <a:bodyPr wrap="square" rtlCol="0">
            <a:spAutoFit/>
          </a:bodyPr>
          <a:lstStyle/>
          <a:p>
            <a:endParaRPr lang="sv-SE" dirty="0"/>
          </a:p>
        </p:txBody>
      </p:sp>
      <p:sp>
        <p:nvSpPr>
          <p:cNvPr id="11" name="textruta 10">
            <a:extLst>
              <a:ext uri="{FF2B5EF4-FFF2-40B4-BE49-F238E27FC236}">
                <a16:creationId xmlns:a16="http://schemas.microsoft.com/office/drawing/2014/main" id="{26075F52-A53F-4D4C-8226-93487EE7E391}"/>
              </a:ext>
            </a:extLst>
          </p:cNvPr>
          <p:cNvSpPr txBox="1"/>
          <p:nvPr/>
        </p:nvSpPr>
        <p:spPr>
          <a:xfrm>
            <a:off x="491927" y="4059935"/>
            <a:ext cx="2958779" cy="307777"/>
          </a:xfrm>
          <a:prstGeom prst="rect">
            <a:avLst/>
          </a:prstGeom>
          <a:noFill/>
        </p:spPr>
        <p:txBody>
          <a:bodyPr wrap="square" rtlCol="0">
            <a:spAutoFit/>
          </a:bodyPr>
          <a:lstStyle/>
          <a:p>
            <a:r>
              <a:rPr lang="sv-SE" sz="1400" b="1" dirty="0">
                <a:solidFill>
                  <a:schemeClr val="bg1"/>
                </a:solidFill>
                <a:latin typeface="Gisha" panose="020B0502040204020203" pitchFamily="34" charset="-79"/>
                <a:cs typeface="Gisha" panose="020B0502040204020203" pitchFamily="34" charset="-79"/>
              </a:rPr>
              <a:t>Utbytet bygger på </a:t>
            </a:r>
            <a:r>
              <a:rPr lang="sv-SE" sz="1400" b="1" dirty="0">
                <a:solidFill>
                  <a:srgbClr val="C00000"/>
                </a:solidFill>
                <a:latin typeface="Gisha" panose="020B0502040204020203" pitchFamily="34" charset="-79"/>
                <a:cs typeface="Gisha" panose="020B0502040204020203" pitchFamily="34" charset="-79"/>
              </a:rPr>
              <a:t>ideellt</a:t>
            </a:r>
            <a:r>
              <a:rPr lang="sv-SE" sz="1400" b="1" dirty="0">
                <a:solidFill>
                  <a:schemeClr val="bg1"/>
                </a:solidFill>
                <a:latin typeface="Gisha" panose="020B0502040204020203" pitchFamily="34" charset="-79"/>
                <a:cs typeface="Gisha" panose="020B0502040204020203" pitchFamily="34" charset="-79"/>
              </a:rPr>
              <a:t> arbete</a:t>
            </a:r>
          </a:p>
        </p:txBody>
      </p:sp>
      <p:sp>
        <p:nvSpPr>
          <p:cNvPr id="3" name="Rectangle 2">
            <a:extLst>
              <a:ext uri="{FF2B5EF4-FFF2-40B4-BE49-F238E27FC236}">
                <a16:creationId xmlns:a16="http://schemas.microsoft.com/office/drawing/2014/main" id="{E341576A-64B6-4B1A-A94A-9E970CF9C272}"/>
              </a:ext>
            </a:extLst>
          </p:cNvPr>
          <p:cNvSpPr/>
          <p:nvPr/>
        </p:nvSpPr>
        <p:spPr>
          <a:xfrm>
            <a:off x="2924626" y="5353634"/>
            <a:ext cx="6342743" cy="1293809"/>
          </a:xfrm>
          <a:prstGeom prst="rect">
            <a:avLst/>
          </a:prstGeom>
          <a:solidFill>
            <a:srgbClr val="0C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6" name="textruta 15">
            <a:extLst>
              <a:ext uri="{FF2B5EF4-FFF2-40B4-BE49-F238E27FC236}">
                <a16:creationId xmlns:a16="http://schemas.microsoft.com/office/drawing/2014/main" id="{59B2ED11-EE54-4CAA-87A9-DF7DF22F4169}"/>
              </a:ext>
            </a:extLst>
          </p:cNvPr>
          <p:cNvSpPr txBox="1"/>
          <p:nvPr/>
        </p:nvSpPr>
        <p:spPr>
          <a:xfrm>
            <a:off x="2924626" y="5439792"/>
            <a:ext cx="6342743" cy="1107996"/>
          </a:xfrm>
          <a:prstGeom prst="rect">
            <a:avLst/>
          </a:prstGeom>
          <a:noFill/>
        </p:spPr>
        <p:txBody>
          <a:bodyPr wrap="square" rtlCol="0">
            <a:spAutoFit/>
          </a:bodyPr>
          <a:lstStyle/>
          <a:p>
            <a:pPr algn="ctr"/>
            <a:r>
              <a:rPr lang="sv-SE" sz="2800" b="1" dirty="0">
                <a:solidFill>
                  <a:schemeClr val="bg1"/>
                </a:solidFill>
                <a:latin typeface="Gisha" panose="020B0502040204020203" pitchFamily="34" charset="-79"/>
                <a:cs typeface="Gisha" panose="020B0502040204020203" pitchFamily="34" charset="-79"/>
              </a:rPr>
              <a:t>Stiftelsen </a:t>
            </a:r>
            <a:r>
              <a:rPr lang="sv-SE" sz="2800" b="1" dirty="0">
                <a:solidFill>
                  <a:srgbClr val="F7A81B"/>
                </a:solidFill>
                <a:latin typeface="Gisha" panose="020B0502040204020203" pitchFamily="34" charset="-79"/>
                <a:cs typeface="Gisha" panose="020B0502040204020203" pitchFamily="34" charset="-79"/>
              </a:rPr>
              <a:t>Rotarys</a:t>
            </a:r>
            <a:r>
              <a:rPr lang="sv-SE" sz="2800" b="1" dirty="0">
                <a:solidFill>
                  <a:schemeClr val="bg1"/>
                </a:solidFill>
                <a:latin typeface="Gisha" panose="020B0502040204020203" pitchFamily="34" charset="-79"/>
                <a:cs typeface="Gisha" panose="020B0502040204020203" pitchFamily="34" charset="-79"/>
              </a:rPr>
              <a:t> Ungdomsutbyte</a:t>
            </a:r>
          </a:p>
          <a:p>
            <a:pPr algn="ctr"/>
            <a:endParaRPr lang="sv-SE" sz="1000" b="1" dirty="0">
              <a:solidFill>
                <a:schemeClr val="bg1"/>
              </a:solidFill>
              <a:latin typeface="Gisha" panose="020B0502040204020203" pitchFamily="34" charset="-79"/>
              <a:cs typeface="Gisha" panose="020B0502040204020203" pitchFamily="34" charset="-79"/>
            </a:endParaRPr>
          </a:p>
          <a:p>
            <a:pPr algn="ctr"/>
            <a:r>
              <a:rPr lang="sv-SE" sz="2800" b="1" dirty="0">
                <a:solidFill>
                  <a:schemeClr val="bg1"/>
                </a:solidFill>
                <a:latin typeface="Gisha" panose="020B0502040204020203" pitchFamily="34" charset="-79"/>
                <a:cs typeface="Gisha" panose="020B0502040204020203" pitchFamily="34" charset="-79"/>
              </a:rPr>
              <a:t>Multidistriktet</a:t>
            </a:r>
          </a:p>
        </p:txBody>
      </p:sp>
    </p:spTree>
    <p:extLst>
      <p:ext uri="{BB962C8B-B14F-4D97-AF65-F5344CB8AC3E}">
        <p14:creationId xmlns:p14="http://schemas.microsoft.com/office/powerpoint/2010/main" val="356918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A81B"/>
        </a:solidFill>
        <a:effectLst/>
      </p:bgPr>
    </p:bg>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F20A7D8A-FAC6-4D48-B380-B71518D39C3C}"/>
              </a:ext>
            </a:extLst>
          </p:cNvPr>
          <p:cNvSpPr/>
          <p:nvPr/>
        </p:nvSpPr>
        <p:spPr>
          <a:xfrm flipH="1">
            <a:off x="6450562" y="5082072"/>
            <a:ext cx="5741434" cy="1775927"/>
          </a:xfrm>
          <a:prstGeom prst="rtTriangle">
            <a:avLst/>
          </a:prstGeom>
          <a:solidFill>
            <a:srgbClr val="019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ctangle 7">
            <a:extLst>
              <a:ext uri="{FF2B5EF4-FFF2-40B4-BE49-F238E27FC236}">
                <a16:creationId xmlns:a16="http://schemas.microsoft.com/office/drawing/2014/main" id="{2C517013-CC07-464E-85EC-E782377298E2}"/>
              </a:ext>
            </a:extLst>
          </p:cNvPr>
          <p:cNvSpPr/>
          <p:nvPr/>
        </p:nvSpPr>
        <p:spPr>
          <a:xfrm>
            <a:off x="869766" y="1382625"/>
            <a:ext cx="5003465" cy="4211611"/>
          </a:xfrm>
          <a:prstGeom prst="rect">
            <a:avLst/>
          </a:prstGeom>
          <a:solidFill>
            <a:srgbClr val="E7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textruta 9">
            <a:extLst>
              <a:ext uri="{FF2B5EF4-FFF2-40B4-BE49-F238E27FC236}">
                <a16:creationId xmlns:a16="http://schemas.microsoft.com/office/drawing/2014/main" id="{08C1587C-2416-46E9-9271-718DE9E9591D}"/>
              </a:ext>
            </a:extLst>
          </p:cNvPr>
          <p:cNvSpPr txBox="1"/>
          <p:nvPr/>
        </p:nvSpPr>
        <p:spPr>
          <a:xfrm>
            <a:off x="1127251" y="1755712"/>
            <a:ext cx="4196059" cy="3465436"/>
          </a:xfrm>
          <a:prstGeom prst="rect">
            <a:avLst/>
          </a:prstGeom>
          <a:noFill/>
        </p:spPr>
        <p:txBody>
          <a:bodyPr wrap="square">
            <a:spAutoFit/>
          </a:bodyPr>
          <a:lstStyle/>
          <a:p>
            <a:pPr>
              <a:lnSpc>
                <a:spcPct val="107000"/>
              </a:lnSpc>
              <a:spcAft>
                <a:spcPts val="800"/>
              </a:spcAft>
            </a:pPr>
            <a:r>
              <a:rPr lang="sv-SE" sz="2400" b="1" dirty="0">
                <a:effectLst/>
                <a:latin typeface="Gisha" panose="020B0502040204020203" pitchFamily="34" charset="-79"/>
                <a:ea typeface="Calibri" panose="020F0502020204030204" pitchFamily="34" charset="0"/>
                <a:cs typeface="Gisha" panose="020B0502040204020203" pitchFamily="34" charset="-79"/>
              </a:rPr>
              <a:t>Från norra halvklotet</a:t>
            </a:r>
          </a:p>
          <a:p>
            <a:pPr>
              <a:lnSpc>
                <a:spcPct val="107000"/>
              </a:lnSpc>
              <a:spcAft>
                <a:spcPts val="800"/>
              </a:spcAft>
            </a:pPr>
            <a:r>
              <a:rPr lang="sv-SE" sz="1600" dirty="0">
                <a:effectLst/>
                <a:latin typeface="Gisha" panose="020B0502040204020203" pitchFamily="34" charset="-79"/>
                <a:ea typeface="Calibri" panose="020F0502020204030204" pitchFamily="34" charset="0"/>
                <a:cs typeface="Gisha" panose="020B0502040204020203" pitchFamily="34" charset="-79"/>
              </a:rPr>
              <a:t>Besked i april - maj</a:t>
            </a:r>
          </a:p>
          <a:p>
            <a:pPr>
              <a:lnSpc>
                <a:spcPct val="107000"/>
              </a:lnSpc>
              <a:spcAft>
                <a:spcPts val="800"/>
              </a:spcAft>
            </a:pPr>
            <a:r>
              <a:rPr lang="sv-SE" sz="1600" dirty="0">
                <a:effectLst/>
                <a:latin typeface="Gisha" panose="020B0502040204020203" pitchFamily="34" charset="-79"/>
                <a:ea typeface="Calibri" panose="020F0502020204030204" pitchFamily="34" charset="0"/>
                <a:cs typeface="Gisha" panose="020B0502040204020203" pitchFamily="34" charset="-79"/>
              </a:rPr>
              <a:t>Kommer 28 juli - 1 augusti</a:t>
            </a:r>
          </a:p>
          <a:p>
            <a:pPr>
              <a:lnSpc>
                <a:spcPct val="107000"/>
              </a:lnSpc>
              <a:spcAft>
                <a:spcPts val="800"/>
              </a:spcAft>
            </a:pPr>
            <a:r>
              <a:rPr lang="sv-SE" sz="1600" dirty="0">
                <a:effectLst/>
                <a:latin typeface="Gisha" panose="020B0502040204020203" pitchFamily="34" charset="-79"/>
                <a:ea typeface="Calibri" panose="020F0502020204030204" pitchFamily="34" charset="0"/>
                <a:cs typeface="Gisha" panose="020B0502040204020203" pitchFamily="34" charset="-79"/>
              </a:rPr>
              <a:t>Stannar drygt ett skolår</a:t>
            </a:r>
          </a:p>
          <a:p>
            <a:pPr>
              <a:lnSpc>
                <a:spcPct val="107000"/>
              </a:lnSpc>
              <a:spcAft>
                <a:spcPts val="800"/>
              </a:spcAft>
            </a:pPr>
            <a:endParaRPr lang="sv-SE" sz="900" dirty="0">
              <a:effectLst/>
              <a:latin typeface="Gisha" panose="020B0502040204020203" pitchFamily="34" charset="-79"/>
              <a:ea typeface="Calibri" panose="020F0502020204030204" pitchFamily="34" charset="0"/>
              <a:cs typeface="Gisha" panose="020B0502040204020203" pitchFamily="34" charset="-79"/>
            </a:endParaRPr>
          </a:p>
          <a:p>
            <a:pPr>
              <a:lnSpc>
                <a:spcPct val="107000"/>
              </a:lnSpc>
              <a:spcAft>
                <a:spcPts val="800"/>
              </a:spcAft>
            </a:pPr>
            <a:r>
              <a:rPr lang="sv-SE" sz="2400" b="1" dirty="0">
                <a:latin typeface="Gisha" panose="020B0502040204020203" pitchFamily="34" charset="-79"/>
                <a:cs typeface="Gisha" panose="020B0502040204020203" pitchFamily="34" charset="-79"/>
              </a:rPr>
              <a:t>Från södra halvklotet</a:t>
            </a:r>
          </a:p>
          <a:p>
            <a:pPr>
              <a:lnSpc>
                <a:spcPct val="107000"/>
              </a:lnSpc>
              <a:spcAft>
                <a:spcPts val="800"/>
              </a:spcAft>
            </a:pPr>
            <a:r>
              <a:rPr lang="sv-SE" sz="1600" dirty="0">
                <a:effectLst/>
                <a:latin typeface="Gisha" panose="020B0502040204020203" pitchFamily="34" charset="-79"/>
                <a:ea typeface="Calibri" panose="020F0502020204030204" pitchFamily="34" charset="0"/>
                <a:cs typeface="Gisha" panose="020B0502040204020203" pitchFamily="34" charset="-79"/>
              </a:rPr>
              <a:t>Besked 15 oktober - 15 november</a:t>
            </a:r>
          </a:p>
          <a:p>
            <a:pPr>
              <a:lnSpc>
                <a:spcPct val="107000"/>
              </a:lnSpc>
              <a:spcAft>
                <a:spcPts val="800"/>
              </a:spcAft>
            </a:pPr>
            <a:r>
              <a:rPr lang="sv-SE" sz="1600" dirty="0">
                <a:effectLst/>
                <a:latin typeface="Gisha" panose="020B0502040204020203" pitchFamily="34" charset="-79"/>
                <a:ea typeface="Calibri" panose="020F0502020204030204" pitchFamily="34" charset="0"/>
                <a:cs typeface="Gisha" panose="020B0502040204020203" pitchFamily="34" charset="-79"/>
              </a:rPr>
              <a:t>Kommer i januari</a:t>
            </a:r>
          </a:p>
          <a:p>
            <a:pPr>
              <a:lnSpc>
                <a:spcPct val="107000"/>
              </a:lnSpc>
              <a:spcAft>
                <a:spcPts val="800"/>
              </a:spcAft>
            </a:pPr>
            <a:r>
              <a:rPr lang="sv-SE" sz="1600" dirty="0">
                <a:effectLst/>
                <a:latin typeface="Gisha" panose="020B0502040204020203" pitchFamily="34" charset="-79"/>
                <a:ea typeface="Calibri" panose="020F0502020204030204" pitchFamily="34" charset="0"/>
                <a:cs typeface="Gisha" panose="020B0502040204020203" pitchFamily="34" charset="-79"/>
              </a:rPr>
              <a:t>Stannar och ett kalenderår</a:t>
            </a:r>
            <a:endParaRPr lang="sv-SE" dirty="0">
              <a:effectLst/>
              <a:latin typeface="Gisha" panose="020B0502040204020203" pitchFamily="34" charset="-79"/>
              <a:ea typeface="Calibri" panose="020F0502020204030204" pitchFamily="34" charset="0"/>
              <a:cs typeface="Gisha" panose="020B0502040204020203" pitchFamily="34" charset="-79"/>
            </a:endParaRPr>
          </a:p>
        </p:txBody>
      </p:sp>
      <p:sp>
        <p:nvSpPr>
          <p:cNvPr id="5" name="Right Triangle 4">
            <a:extLst>
              <a:ext uri="{FF2B5EF4-FFF2-40B4-BE49-F238E27FC236}">
                <a16:creationId xmlns:a16="http://schemas.microsoft.com/office/drawing/2014/main" id="{F062294D-BADE-40E3-8F7E-CD3B32BBBEFA}"/>
              </a:ext>
            </a:extLst>
          </p:cNvPr>
          <p:cNvSpPr/>
          <p:nvPr/>
        </p:nvSpPr>
        <p:spPr>
          <a:xfrm>
            <a:off x="-1" y="5728996"/>
            <a:ext cx="10493830" cy="1129004"/>
          </a:xfrm>
          <a:prstGeom prst="rtTriangle">
            <a:avLst/>
          </a:prstGeom>
          <a:solidFill>
            <a:srgbClr val="C1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Picture 6">
            <a:extLst>
              <a:ext uri="{FF2B5EF4-FFF2-40B4-BE49-F238E27FC236}">
                <a16:creationId xmlns:a16="http://schemas.microsoft.com/office/drawing/2014/main" id="{3DF0835B-0E50-4E62-987D-77DD5898DE43}"/>
              </a:ext>
            </a:extLst>
          </p:cNvPr>
          <p:cNvPicPr>
            <a:picLocks noChangeAspect="1"/>
          </p:cNvPicPr>
          <p:nvPr/>
        </p:nvPicPr>
        <p:blipFill>
          <a:blip r:embed="rId3"/>
          <a:stretch>
            <a:fillRect/>
          </a:stretch>
        </p:blipFill>
        <p:spPr>
          <a:xfrm>
            <a:off x="11113675" y="5924055"/>
            <a:ext cx="818851" cy="738885"/>
          </a:xfrm>
          <a:prstGeom prst="rect">
            <a:avLst/>
          </a:prstGeom>
        </p:spPr>
      </p:pic>
      <p:sp>
        <p:nvSpPr>
          <p:cNvPr id="10" name="Rectangle 9">
            <a:extLst>
              <a:ext uri="{FF2B5EF4-FFF2-40B4-BE49-F238E27FC236}">
                <a16:creationId xmlns:a16="http://schemas.microsoft.com/office/drawing/2014/main" id="{4B9C193E-E6B3-4BFA-8791-DACE923B0C71}"/>
              </a:ext>
            </a:extLst>
          </p:cNvPr>
          <p:cNvSpPr/>
          <p:nvPr/>
        </p:nvSpPr>
        <p:spPr>
          <a:xfrm>
            <a:off x="-2" y="-9331"/>
            <a:ext cx="12191997" cy="1286685"/>
          </a:xfrm>
          <a:prstGeom prst="rect">
            <a:avLst/>
          </a:prstGeom>
          <a:solidFill>
            <a:srgbClr val="0C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TextBox 1">
            <a:extLst>
              <a:ext uri="{FF2B5EF4-FFF2-40B4-BE49-F238E27FC236}">
                <a16:creationId xmlns:a16="http://schemas.microsoft.com/office/drawing/2014/main" id="{5950F678-A827-4E51-A12F-2EB29BA68986}"/>
              </a:ext>
            </a:extLst>
          </p:cNvPr>
          <p:cNvSpPr txBox="1"/>
          <p:nvPr/>
        </p:nvSpPr>
        <p:spPr>
          <a:xfrm>
            <a:off x="-2" y="293326"/>
            <a:ext cx="12192002" cy="707886"/>
          </a:xfrm>
          <a:prstGeom prst="rect">
            <a:avLst/>
          </a:prstGeom>
          <a:noFill/>
        </p:spPr>
        <p:txBody>
          <a:bodyPr wrap="square" rtlCol="0">
            <a:spAutoFit/>
          </a:bodyPr>
          <a:lstStyle/>
          <a:p>
            <a:pPr algn="ctr"/>
            <a:r>
              <a:rPr lang="sv-SE" sz="4000" b="1" dirty="0">
                <a:solidFill>
                  <a:schemeClr val="bg1"/>
                </a:solidFill>
                <a:latin typeface="Gisha" panose="020B0502040204020203" pitchFamily="34" charset="-79"/>
                <a:cs typeface="Gisha" panose="020B0502040204020203" pitchFamily="34" charset="-79"/>
              </a:rPr>
              <a:t>När kommer utbytesstudenterna till Sverige?</a:t>
            </a:r>
          </a:p>
        </p:txBody>
      </p:sp>
      <p:pic>
        <p:nvPicPr>
          <p:cNvPr id="4" name="Bildobjekt 3">
            <a:extLst>
              <a:ext uri="{FF2B5EF4-FFF2-40B4-BE49-F238E27FC236}">
                <a16:creationId xmlns:a16="http://schemas.microsoft.com/office/drawing/2014/main" id="{00420EC0-03F0-4B8C-B7F3-9527E04A03D5}"/>
              </a:ext>
            </a:extLst>
          </p:cNvPr>
          <p:cNvPicPr>
            <a:picLocks noChangeAspect="1"/>
          </p:cNvPicPr>
          <p:nvPr/>
        </p:nvPicPr>
        <p:blipFill>
          <a:blip r:embed="rId4"/>
          <a:stretch>
            <a:fillRect/>
          </a:stretch>
        </p:blipFill>
        <p:spPr>
          <a:xfrm>
            <a:off x="6591296" y="1382625"/>
            <a:ext cx="3324229" cy="4211611"/>
          </a:xfrm>
          <a:prstGeom prst="rect">
            <a:avLst/>
          </a:prstGeom>
        </p:spPr>
      </p:pic>
    </p:spTree>
    <p:extLst>
      <p:ext uri="{BB962C8B-B14F-4D97-AF65-F5344CB8AC3E}">
        <p14:creationId xmlns:p14="http://schemas.microsoft.com/office/powerpoint/2010/main" val="149935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A81B"/>
        </a:solidFill>
        <a:effectLst/>
      </p:bgPr>
    </p:bg>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F20A7D8A-FAC6-4D48-B380-B71518D39C3C}"/>
              </a:ext>
            </a:extLst>
          </p:cNvPr>
          <p:cNvSpPr/>
          <p:nvPr/>
        </p:nvSpPr>
        <p:spPr>
          <a:xfrm flipH="1">
            <a:off x="6450562" y="5082072"/>
            <a:ext cx="5741434" cy="1775927"/>
          </a:xfrm>
          <a:prstGeom prst="rtTriangle">
            <a:avLst/>
          </a:prstGeom>
          <a:solidFill>
            <a:srgbClr val="019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ctangle 7">
            <a:extLst>
              <a:ext uri="{FF2B5EF4-FFF2-40B4-BE49-F238E27FC236}">
                <a16:creationId xmlns:a16="http://schemas.microsoft.com/office/drawing/2014/main" id="{2C517013-CC07-464E-85EC-E782377298E2}"/>
              </a:ext>
            </a:extLst>
          </p:cNvPr>
          <p:cNvSpPr/>
          <p:nvPr/>
        </p:nvSpPr>
        <p:spPr>
          <a:xfrm>
            <a:off x="1801716" y="1793037"/>
            <a:ext cx="8588558" cy="3376642"/>
          </a:xfrm>
          <a:prstGeom prst="rect">
            <a:avLst/>
          </a:prstGeom>
          <a:solidFill>
            <a:srgbClr val="E7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textruta 9">
            <a:extLst>
              <a:ext uri="{FF2B5EF4-FFF2-40B4-BE49-F238E27FC236}">
                <a16:creationId xmlns:a16="http://schemas.microsoft.com/office/drawing/2014/main" id="{08C1587C-2416-46E9-9271-718DE9E9591D}"/>
              </a:ext>
            </a:extLst>
          </p:cNvPr>
          <p:cNvSpPr txBox="1"/>
          <p:nvPr/>
        </p:nvSpPr>
        <p:spPr>
          <a:xfrm>
            <a:off x="1971284" y="2173692"/>
            <a:ext cx="8249422" cy="2615331"/>
          </a:xfrm>
          <a:prstGeom prst="rect">
            <a:avLst/>
          </a:prstGeom>
          <a:noFill/>
        </p:spPr>
        <p:txBody>
          <a:bodyPr wrap="square">
            <a:spAutoFit/>
          </a:bodyPr>
          <a:lstStyle/>
          <a:p>
            <a:pPr marL="342900" lvl="0" indent="-342900">
              <a:lnSpc>
                <a:spcPct val="107000"/>
              </a:lnSpc>
              <a:buFont typeface="+mj-lt"/>
              <a:buAutoNum type="arabicPeriod"/>
            </a:pPr>
            <a:r>
              <a:rPr lang="sv-SE" sz="1400" dirty="0">
                <a:effectLst/>
                <a:latin typeface="Gisha" panose="020B0502040204020203" pitchFamily="34" charset="-79"/>
                <a:ea typeface="Calibri" panose="020F0502020204030204" pitchFamily="34" charset="0"/>
                <a:cs typeface="Gisha" panose="020B0502040204020203" pitchFamily="34" charset="-79"/>
              </a:rPr>
              <a:t>Utse en kontaktperson i klubben plus två-tre personer i klubben som kan vara ytterligare stöd för utbytesstudenten</a:t>
            </a:r>
            <a:br>
              <a:rPr lang="sv-SE" sz="1400" dirty="0">
                <a:effectLst/>
                <a:latin typeface="Gisha" panose="020B0502040204020203" pitchFamily="34" charset="-79"/>
                <a:ea typeface="Calibri" panose="020F0502020204030204" pitchFamily="34" charset="0"/>
                <a:cs typeface="Gisha" panose="020B0502040204020203" pitchFamily="34" charset="-79"/>
              </a:rPr>
            </a:br>
            <a:endParaRPr lang="sv-SE" sz="1400" dirty="0">
              <a:effectLst/>
              <a:latin typeface="Gisha" panose="020B0502040204020203" pitchFamily="34" charset="-79"/>
              <a:ea typeface="Calibri" panose="020F0502020204030204" pitchFamily="34" charset="0"/>
              <a:cs typeface="Gisha" panose="020B0502040204020203" pitchFamily="34" charset="-79"/>
            </a:endParaRPr>
          </a:p>
          <a:p>
            <a:pPr marL="342900" lvl="0" indent="-342900">
              <a:lnSpc>
                <a:spcPct val="107000"/>
              </a:lnSpc>
              <a:buFont typeface="+mj-lt"/>
              <a:buAutoNum type="arabicPeriod"/>
            </a:pPr>
            <a:r>
              <a:rPr lang="sv-SE" sz="1400" dirty="0">
                <a:effectLst/>
                <a:latin typeface="Gisha" panose="020B0502040204020203" pitchFamily="34" charset="-79"/>
                <a:ea typeface="Calibri" panose="020F0502020204030204" pitchFamily="34" charset="0"/>
                <a:cs typeface="Gisha" panose="020B0502040204020203" pitchFamily="34" charset="-79"/>
              </a:rPr>
              <a:t>Säkra plats på gymnasium (använd informationsbladet)</a:t>
            </a:r>
            <a:br>
              <a:rPr lang="sv-SE" sz="1400" dirty="0">
                <a:effectLst/>
                <a:latin typeface="Gisha" panose="020B0502040204020203" pitchFamily="34" charset="-79"/>
                <a:ea typeface="Calibri" panose="020F0502020204030204" pitchFamily="34" charset="0"/>
                <a:cs typeface="Gisha" panose="020B0502040204020203" pitchFamily="34" charset="-79"/>
              </a:rPr>
            </a:br>
            <a:endParaRPr lang="sv-SE" sz="1400" dirty="0">
              <a:effectLst/>
              <a:latin typeface="Gisha" panose="020B0502040204020203" pitchFamily="34" charset="-79"/>
              <a:ea typeface="Calibri" panose="020F0502020204030204" pitchFamily="34" charset="0"/>
              <a:cs typeface="Gisha" panose="020B0502040204020203" pitchFamily="34" charset="-79"/>
            </a:endParaRPr>
          </a:p>
          <a:p>
            <a:pPr marL="342900" lvl="0" indent="-342900">
              <a:lnSpc>
                <a:spcPct val="107000"/>
              </a:lnSpc>
              <a:buFont typeface="+mj-lt"/>
              <a:buAutoNum type="arabicPeriod"/>
            </a:pPr>
            <a:r>
              <a:rPr lang="sv-SE" sz="1400" dirty="0">
                <a:solidFill>
                  <a:srgbClr val="C00000"/>
                </a:solidFill>
                <a:effectLst/>
                <a:latin typeface="Gisha" panose="020B0502040204020203" pitchFamily="34" charset="-79"/>
                <a:ea typeface="Calibri" panose="020F0502020204030204" pitchFamily="34" charset="0"/>
                <a:cs typeface="Gisha" panose="020B0502040204020203" pitchFamily="34" charset="-79"/>
              </a:rPr>
              <a:t>När GF-formuläret kommer, se till att värdklubben och gymnasieskolan undertecknar omgående så att utbytesstudenten kan ansöka om uppehållstillstånd</a:t>
            </a:r>
            <a:br>
              <a:rPr lang="sv-SE" sz="1400" dirty="0">
                <a:solidFill>
                  <a:srgbClr val="C00000"/>
                </a:solidFill>
                <a:effectLst/>
                <a:latin typeface="Gisha" panose="020B0502040204020203" pitchFamily="34" charset="-79"/>
                <a:ea typeface="Calibri" panose="020F0502020204030204" pitchFamily="34" charset="0"/>
                <a:cs typeface="Gisha" panose="020B0502040204020203" pitchFamily="34" charset="-79"/>
              </a:rPr>
            </a:br>
            <a:endParaRPr lang="sv-SE" sz="1400" dirty="0">
              <a:solidFill>
                <a:srgbClr val="C00000"/>
              </a:solidFill>
              <a:effectLst/>
              <a:latin typeface="Gisha" panose="020B0502040204020203" pitchFamily="34" charset="-79"/>
              <a:ea typeface="Calibri" panose="020F0502020204030204" pitchFamily="34" charset="0"/>
              <a:cs typeface="Gisha" panose="020B0502040204020203" pitchFamily="34" charset="-79"/>
            </a:endParaRPr>
          </a:p>
          <a:p>
            <a:pPr marL="342900" lvl="0" indent="-342900">
              <a:lnSpc>
                <a:spcPct val="107000"/>
              </a:lnSpc>
              <a:buFont typeface="+mj-lt"/>
              <a:buAutoNum type="arabicPeriod"/>
            </a:pPr>
            <a:r>
              <a:rPr lang="sv-SE" sz="1400" dirty="0">
                <a:effectLst/>
                <a:latin typeface="Gisha" panose="020B0502040204020203" pitchFamily="34" charset="-79"/>
                <a:ea typeface="Calibri" panose="020F0502020204030204" pitchFamily="34" charset="0"/>
                <a:cs typeface="Gisha" panose="020B0502040204020203" pitchFamily="34" charset="-79"/>
              </a:rPr>
              <a:t> Utse två-tre värdfamiljer och en reservvärdfamilj</a:t>
            </a:r>
            <a:br>
              <a:rPr lang="sv-SE" sz="1400" dirty="0">
                <a:effectLst/>
                <a:latin typeface="Gisha" panose="020B0502040204020203" pitchFamily="34" charset="-79"/>
                <a:ea typeface="Calibri" panose="020F0502020204030204" pitchFamily="34" charset="0"/>
                <a:cs typeface="Gisha" panose="020B0502040204020203" pitchFamily="34" charset="-79"/>
              </a:rPr>
            </a:br>
            <a:endParaRPr lang="sv-SE" sz="1400" dirty="0">
              <a:effectLst/>
              <a:latin typeface="Gisha" panose="020B0502040204020203" pitchFamily="34" charset="-79"/>
              <a:ea typeface="Calibri" panose="020F0502020204030204" pitchFamily="34" charset="0"/>
              <a:cs typeface="Gisha" panose="020B0502040204020203" pitchFamily="34" charset="-79"/>
            </a:endParaRPr>
          </a:p>
          <a:p>
            <a:pPr marL="342900" lvl="0" indent="-342900">
              <a:lnSpc>
                <a:spcPct val="107000"/>
              </a:lnSpc>
              <a:spcAft>
                <a:spcPts val="800"/>
              </a:spcAft>
              <a:buFont typeface="+mj-lt"/>
              <a:buAutoNum type="arabicPeriod"/>
            </a:pPr>
            <a:r>
              <a:rPr lang="sv-SE" sz="1400" dirty="0">
                <a:effectLst/>
                <a:latin typeface="Gisha" panose="020B0502040204020203" pitchFamily="34" charset="-79"/>
                <a:ea typeface="Calibri" panose="020F0502020204030204" pitchFamily="34" charset="0"/>
                <a:cs typeface="Gisha" panose="020B0502040204020203" pitchFamily="34" charset="-79"/>
              </a:rPr>
              <a:t>Certifiera vuxna över 18 år i värdfamiljerna och berörda klubbmedlemmar</a:t>
            </a:r>
          </a:p>
        </p:txBody>
      </p:sp>
      <p:sp>
        <p:nvSpPr>
          <p:cNvPr id="5" name="Right Triangle 4">
            <a:extLst>
              <a:ext uri="{FF2B5EF4-FFF2-40B4-BE49-F238E27FC236}">
                <a16:creationId xmlns:a16="http://schemas.microsoft.com/office/drawing/2014/main" id="{F062294D-BADE-40E3-8F7E-CD3B32BBBEFA}"/>
              </a:ext>
            </a:extLst>
          </p:cNvPr>
          <p:cNvSpPr/>
          <p:nvPr/>
        </p:nvSpPr>
        <p:spPr>
          <a:xfrm>
            <a:off x="-1" y="5728996"/>
            <a:ext cx="10493830" cy="1129004"/>
          </a:xfrm>
          <a:prstGeom prst="rtTriangle">
            <a:avLst/>
          </a:prstGeom>
          <a:solidFill>
            <a:srgbClr val="C1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Picture 6">
            <a:extLst>
              <a:ext uri="{FF2B5EF4-FFF2-40B4-BE49-F238E27FC236}">
                <a16:creationId xmlns:a16="http://schemas.microsoft.com/office/drawing/2014/main" id="{3DF0835B-0E50-4E62-987D-77DD5898DE43}"/>
              </a:ext>
            </a:extLst>
          </p:cNvPr>
          <p:cNvPicPr>
            <a:picLocks noChangeAspect="1"/>
          </p:cNvPicPr>
          <p:nvPr/>
        </p:nvPicPr>
        <p:blipFill>
          <a:blip r:embed="rId3"/>
          <a:stretch>
            <a:fillRect/>
          </a:stretch>
        </p:blipFill>
        <p:spPr>
          <a:xfrm>
            <a:off x="11113675" y="5924055"/>
            <a:ext cx="818851" cy="738885"/>
          </a:xfrm>
          <a:prstGeom prst="rect">
            <a:avLst/>
          </a:prstGeom>
        </p:spPr>
      </p:pic>
      <p:sp>
        <p:nvSpPr>
          <p:cNvPr id="10" name="Rectangle 9">
            <a:extLst>
              <a:ext uri="{FF2B5EF4-FFF2-40B4-BE49-F238E27FC236}">
                <a16:creationId xmlns:a16="http://schemas.microsoft.com/office/drawing/2014/main" id="{4B9C193E-E6B3-4BFA-8791-DACE923B0C71}"/>
              </a:ext>
            </a:extLst>
          </p:cNvPr>
          <p:cNvSpPr/>
          <p:nvPr/>
        </p:nvSpPr>
        <p:spPr>
          <a:xfrm>
            <a:off x="-2" y="-9331"/>
            <a:ext cx="12191997" cy="1286685"/>
          </a:xfrm>
          <a:prstGeom prst="rect">
            <a:avLst/>
          </a:prstGeom>
          <a:solidFill>
            <a:srgbClr val="0C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TextBox 1">
            <a:extLst>
              <a:ext uri="{FF2B5EF4-FFF2-40B4-BE49-F238E27FC236}">
                <a16:creationId xmlns:a16="http://schemas.microsoft.com/office/drawing/2014/main" id="{5950F678-A827-4E51-A12F-2EB29BA68986}"/>
              </a:ext>
            </a:extLst>
          </p:cNvPr>
          <p:cNvSpPr txBox="1"/>
          <p:nvPr/>
        </p:nvSpPr>
        <p:spPr>
          <a:xfrm>
            <a:off x="-2" y="320138"/>
            <a:ext cx="12191995" cy="707886"/>
          </a:xfrm>
          <a:prstGeom prst="rect">
            <a:avLst/>
          </a:prstGeom>
          <a:noFill/>
        </p:spPr>
        <p:txBody>
          <a:bodyPr wrap="square" rtlCol="0">
            <a:spAutoFit/>
          </a:bodyPr>
          <a:lstStyle/>
          <a:p>
            <a:pPr algn="ctr"/>
            <a:r>
              <a:rPr lang="sv-SE" sz="4000" b="1" dirty="0">
                <a:solidFill>
                  <a:schemeClr val="bg1"/>
                </a:solidFill>
                <a:latin typeface="Gisha" panose="020B0502040204020203" pitchFamily="34" charset="-79"/>
                <a:cs typeface="Gisha" panose="020B0502040204020203" pitchFamily="34" charset="-79"/>
              </a:rPr>
              <a:t>Klubbens fem viktiga inför utbytesåret!</a:t>
            </a:r>
          </a:p>
        </p:txBody>
      </p:sp>
    </p:spTree>
    <p:extLst>
      <p:ext uri="{BB962C8B-B14F-4D97-AF65-F5344CB8AC3E}">
        <p14:creationId xmlns:p14="http://schemas.microsoft.com/office/powerpoint/2010/main" val="343914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7A81B"/>
        </a:solidFill>
        <a:effectLst/>
      </p:bgPr>
    </p:bg>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F20A7D8A-FAC6-4D48-B380-B71518D39C3C}"/>
              </a:ext>
            </a:extLst>
          </p:cNvPr>
          <p:cNvSpPr/>
          <p:nvPr/>
        </p:nvSpPr>
        <p:spPr>
          <a:xfrm flipH="1">
            <a:off x="6450562" y="5082072"/>
            <a:ext cx="5741434" cy="1775927"/>
          </a:xfrm>
          <a:prstGeom prst="rtTriangle">
            <a:avLst/>
          </a:prstGeom>
          <a:solidFill>
            <a:srgbClr val="019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ctangle 7">
            <a:extLst>
              <a:ext uri="{FF2B5EF4-FFF2-40B4-BE49-F238E27FC236}">
                <a16:creationId xmlns:a16="http://schemas.microsoft.com/office/drawing/2014/main" id="{2C517013-CC07-464E-85EC-E782377298E2}"/>
              </a:ext>
            </a:extLst>
          </p:cNvPr>
          <p:cNvSpPr/>
          <p:nvPr/>
        </p:nvSpPr>
        <p:spPr>
          <a:xfrm>
            <a:off x="704182" y="2460171"/>
            <a:ext cx="5226233" cy="1937657"/>
          </a:xfrm>
          <a:prstGeom prst="rect">
            <a:avLst/>
          </a:prstGeom>
          <a:solidFill>
            <a:srgbClr val="E7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textruta 9">
            <a:extLst>
              <a:ext uri="{FF2B5EF4-FFF2-40B4-BE49-F238E27FC236}">
                <a16:creationId xmlns:a16="http://schemas.microsoft.com/office/drawing/2014/main" id="{08C1587C-2416-46E9-9271-718DE9E9591D}"/>
              </a:ext>
            </a:extLst>
          </p:cNvPr>
          <p:cNvSpPr txBox="1"/>
          <p:nvPr/>
        </p:nvSpPr>
        <p:spPr>
          <a:xfrm>
            <a:off x="976680" y="2874937"/>
            <a:ext cx="4531492" cy="1108124"/>
          </a:xfrm>
          <a:prstGeom prst="rect">
            <a:avLst/>
          </a:prstGeom>
          <a:noFill/>
        </p:spPr>
        <p:txBody>
          <a:bodyPr wrap="square">
            <a:spAutoFit/>
          </a:bodyPr>
          <a:lstStyle/>
          <a:p>
            <a:pPr>
              <a:lnSpc>
                <a:spcPct val="107000"/>
              </a:lnSpc>
              <a:spcAft>
                <a:spcPts val="800"/>
              </a:spcAft>
            </a:pPr>
            <a:r>
              <a:rPr lang="sv-SE" sz="1400" b="1" dirty="0">
                <a:effectLst/>
                <a:latin typeface="Gisha" panose="020B0502040204020203" pitchFamily="34" charset="-79"/>
                <a:ea typeface="Calibri" panose="020F0502020204030204" pitchFamily="34" charset="0"/>
                <a:cs typeface="Gisha" panose="020B0502040204020203" pitchFamily="34" charset="-79"/>
              </a:rPr>
              <a:t>Klubben ansvarar för att det finns värdfamiljer för den utländska utbytesstudenten hela utbytesåret.</a:t>
            </a:r>
          </a:p>
          <a:p>
            <a:pPr>
              <a:lnSpc>
                <a:spcPct val="107000"/>
              </a:lnSpc>
              <a:spcAft>
                <a:spcPts val="800"/>
              </a:spcAft>
            </a:pPr>
            <a:r>
              <a:rPr lang="sv-SE" sz="600" b="1" dirty="0">
                <a:effectLst/>
                <a:latin typeface="Gisha" panose="020B0502040204020203" pitchFamily="34" charset="-79"/>
                <a:ea typeface="Calibri" panose="020F0502020204030204" pitchFamily="34" charset="0"/>
                <a:cs typeface="Gisha" panose="020B0502040204020203" pitchFamily="34" charset="-79"/>
              </a:rPr>
              <a:t> </a:t>
            </a:r>
          </a:p>
          <a:p>
            <a:pPr>
              <a:lnSpc>
                <a:spcPct val="107000"/>
              </a:lnSpc>
              <a:spcAft>
                <a:spcPts val="800"/>
              </a:spcAft>
            </a:pPr>
            <a:r>
              <a:rPr lang="sv-SE" sz="1400" b="1" dirty="0">
                <a:effectLst/>
                <a:latin typeface="Gisha" panose="020B0502040204020203" pitchFamily="34" charset="-79"/>
                <a:ea typeface="Calibri" panose="020F0502020204030204" pitchFamily="34" charset="0"/>
                <a:cs typeface="Gisha" panose="020B0502040204020203" pitchFamily="34" charset="-79"/>
              </a:rPr>
              <a:t>Men för att klara det måste</a:t>
            </a:r>
            <a:r>
              <a:rPr lang="sv-SE" sz="1400" b="1" dirty="0">
                <a:latin typeface="Gisha" panose="020B0502040204020203" pitchFamily="34" charset="-79"/>
                <a:ea typeface="Calibri" panose="020F0502020204030204" pitchFamily="34" charset="0"/>
                <a:cs typeface="Gisha" panose="020B0502040204020203" pitchFamily="34" charset="-79"/>
              </a:rPr>
              <a:t> </a:t>
            </a:r>
            <a:r>
              <a:rPr lang="sv-SE" sz="1400" b="1" dirty="0">
                <a:effectLst/>
                <a:latin typeface="Gisha" panose="020B0502040204020203" pitchFamily="34" charset="-79"/>
                <a:ea typeface="Calibri" panose="020F0502020204030204" pitchFamily="34" charset="0"/>
                <a:cs typeface="Gisha" panose="020B0502040204020203" pitchFamily="34" charset="-79"/>
              </a:rPr>
              <a:t>alla hjälpas åt….</a:t>
            </a:r>
          </a:p>
        </p:txBody>
      </p:sp>
      <p:sp>
        <p:nvSpPr>
          <p:cNvPr id="5" name="Right Triangle 4">
            <a:extLst>
              <a:ext uri="{FF2B5EF4-FFF2-40B4-BE49-F238E27FC236}">
                <a16:creationId xmlns:a16="http://schemas.microsoft.com/office/drawing/2014/main" id="{F062294D-BADE-40E3-8F7E-CD3B32BBBEFA}"/>
              </a:ext>
            </a:extLst>
          </p:cNvPr>
          <p:cNvSpPr/>
          <p:nvPr/>
        </p:nvSpPr>
        <p:spPr>
          <a:xfrm>
            <a:off x="-1" y="5728996"/>
            <a:ext cx="10493830" cy="1129004"/>
          </a:xfrm>
          <a:prstGeom prst="rtTriangle">
            <a:avLst/>
          </a:prstGeom>
          <a:solidFill>
            <a:srgbClr val="C1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Picture 6">
            <a:extLst>
              <a:ext uri="{FF2B5EF4-FFF2-40B4-BE49-F238E27FC236}">
                <a16:creationId xmlns:a16="http://schemas.microsoft.com/office/drawing/2014/main" id="{3DF0835B-0E50-4E62-987D-77DD5898DE43}"/>
              </a:ext>
            </a:extLst>
          </p:cNvPr>
          <p:cNvPicPr>
            <a:picLocks noChangeAspect="1"/>
          </p:cNvPicPr>
          <p:nvPr/>
        </p:nvPicPr>
        <p:blipFill>
          <a:blip r:embed="rId3"/>
          <a:stretch>
            <a:fillRect/>
          </a:stretch>
        </p:blipFill>
        <p:spPr>
          <a:xfrm>
            <a:off x="11113675" y="5924055"/>
            <a:ext cx="818851" cy="738885"/>
          </a:xfrm>
          <a:prstGeom prst="rect">
            <a:avLst/>
          </a:prstGeom>
        </p:spPr>
      </p:pic>
      <p:sp>
        <p:nvSpPr>
          <p:cNvPr id="10" name="Rectangle 9">
            <a:extLst>
              <a:ext uri="{FF2B5EF4-FFF2-40B4-BE49-F238E27FC236}">
                <a16:creationId xmlns:a16="http://schemas.microsoft.com/office/drawing/2014/main" id="{4B9C193E-E6B3-4BFA-8791-DACE923B0C71}"/>
              </a:ext>
            </a:extLst>
          </p:cNvPr>
          <p:cNvSpPr/>
          <p:nvPr/>
        </p:nvSpPr>
        <p:spPr>
          <a:xfrm>
            <a:off x="-2" y="-9331"/>
            <a:ext cx="12191997" cy="1286685"/>
          </a:xfrm>
          <a:prstGeom prst="rect">
            <a:avLst/>
          </a:prstGeom>
          <a:solidFill>
            <a:srgbClr val="0C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TextBox 1">
            <a:extLst>
              <a:ext uri="{FF2B5EF4-FFF2-40B4-BE49-F238E27FC236}">
                <a16:creationId xmlns:a16="http://schemas.microsoft.com/office/drawing/2014/main" id="{5950F678-A827-4E51-A12F-2EB29BA68986}"/>
              </a:ext>
            </a:extLst>
          </p:cNvPr>
          <p:cNvSpPr txBox="1"/>
          <p:nvPr/>
        </p:nvSpPr>
        <p:spPr>
          <a:xfrm>
            <a:off x="704182" y="280068"/>
            <a:ext cx="3762614" cy="707886"/>
          </a:xfrm>
          <a:prstGeom prst="rect">
            <a:avLst/>
          </a:prstGeom>
          <a:noFill/>
        </p:spPr>
        <p:txBody>
          <a:bodyPr wrap="square" rtlCol="0">
            <a:spAutoFit/>
          </a:bodyPr>
          <a:lstStyle/>
          <a:p>
            <a:r>
              <a:rPr lang="sv-SE" sz="4000" b="1" dirty="0">
                <a:solidFill>
                  <a:schemeClr val="bg1"/>
                </a:solidFill>
                <a:latin typeface="Gisha" panose="020B0502040204020203" pitchFamily="34" charset="-79"/>
                <a:cs typeface="Gisha" panose="020B0502040204020203" pitchFamily="34" charset="-79"/>
              </a:rPr>
              <a:t>Värdfamiljer</a:t>
            </a:r>
          </a:p>
        </p:txBody>
      </p:sp>
      <p:pic>
        <p:nvPicPr>
          <p:cNvPr id="12" name="Bildobjekt 11">
            <a:extLst>
              <a:ext uri="{FF2B5EF4-FFF2-40B4-BE49-F238E27FC236}">
                <a16:creationId xmlns:a16="http://schemas.microsoft.com/office/drawing/2014/main" id="{DEC1118F-655F-4692-A84B-3F9C194F80DE}"/>
              </a:ext>
            </a:extLst>
          </p:cNvPr>
          <p:cNvPicPr>
            <a:picLocks noChangeAspect="1"/>
          </p:cNvPicPr>
          <p:nvPr/>
        </p:nvPicPr>
        <p:blipFill>
          <a:blip r:embed="rId4"/>
          <a:stretch>
            <a:fillRect/>
          </a:stretch>
        </p:blipFill>
        <p:spPr>
          <a:xfrm rot="193601">
            <a:off x="6413526" y="1492177"/>
            <a:ext cx="5295359" cy="41012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7467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A81B"/>
        </a:solidFill>
        <a:effectLst/>
      </p:bgPr>
    </p:bg>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F20A7D8A-FAC6-4D48-B380-B71518D39C3C}"/>
              </a:ext>
            </a:extLst>
          </p:cNvPr>
          <p:cNvSpPr/>
          <p:nvPr/>
        </p:nvSpPr>
        <p:spPr>
          <a:xfrm flipH="1">
            <a:off x="6450562" y="5082072"/>
            <a:ext cx="5741434" cy="1775927"/>
          </a:xfrm>
          <a:prstGeom prst="rtTriangle">
            <a:avLst/>
          </a:prstGeom>
          <a:solidFill>
            <a:srgbClr val="019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ctangle 7">
            <a:extLst>
              <a:ext uri="{FF2B5EF4-FFF2-40B4-BE49-F238E27FC236}">
                <a16:creationId xmlns:a16="http://schemas.microsoft.com/office/drawing/2014/main" id="{2C517013-CC07-464E-85EC-E782377298E2}"/>
              </a:ext>
            </a:extLst>
          </p:cNvPr>
          <p:cNvSpPr/>
          <p:nvPr/>
        </p:nvSpPr>
        <p:spPr>
          <a:xfrm>
            <a:off x="315900" y="1775928"/>
            <a:ext cx="6396957" cy="3536301"/>
          </a:xfrm>
          <a:prstGeom prst="rect">
            <a:avLst/>
          </a:prstGeom>
          <a:solidFill>
            <a:srgbClr val="E7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textruta 9">
            <a:extLst>
              <a:ext uri="{FF2B5EF4-FFF2-40B4-BE49-F238E27FC236}">
                <a16:creationId xmlns:a16="http://schemas.microsoft.com/office/drawing/2014/main" id="{08C1587C-2416-46E9-9271-718DE9E9591D}"/>
              </a:ext>
            </a:extLst>
          </p:cNvPr>
          <p:cNvSpPr txBox="1"/>
          <p:nvPr/>
        </p:nvSpPr>
        <p:spPr>
          <a:xfrm>
            <a:off x="540871" y="1874491"/>
            <a:ext cx="5909691" cy="3257367"/>
          </a:xfrm>
          <a:prstGeom prst="rect">
            <a:avLst/>
          </a:prstGeom>
          <a:noFill/>
        </p:spPr>
        <p:txBody>
          <a:bodyPr wrap="square">
            <a:spAutoFit/>
          </a:bodyPr>
          <a:lstStyle/>
          <a:p>
            <a:pPr marL="342900" indent="-342900">
              <a:lnSpc>
                <a:spcPct val="150000"/>
              </a:lnSpc>
              <a:spcAft>
                <a:spcPts val="800"/>
              </a:spcAft>
              <a:buFont typeface="Wingdings" panose="05000000000000000000" pitchFamily="2" charset="2"/>
              <a:buChar char="§"/>
            </a:pPr>
            <a:r>
              <a:rPr lang="sv-SE" sz="1400" dirty="0">
                <a:effectLst/>
                <a:latin typeface="Gisha" panose="020B0502040204020203" pitchFamily="34" charset="-79"/>
                <a:ea typeface="Calibri" panose="020F0502020204030204" pitchFamily="34" charset="0"/>
                <a:cs typeface="Gisha" panose="020B0502040204020203" pitchFamily="34" charset="-79"/>
              </a:rPr>
              <a:t>Familjemedlemmar över 18 år certifierade</a:t>
            </a:r>
          </a:p>
          <a:p>
            <a:pPr marL="342900" indent="-342900">
              <a:lnSpc>
                <a:spcPct val="150000"/>
              </a:lnSpc>
              <a:spcAft>
                <a:spcPts val="800"/>
              </a:spcAft>
              <a:buFont typeface="Wingdings" panose="05000000000000000000" pitchFamily="2" charset="2"/>
              <a:buChar char="§"/>
            </a:pPr>
            <a:r>
              <a:rPr lang="sv-SE" sz="1400" dirty="0">
                <a:effectLst/>
                <a:latin typeface="Gisha" panose="020B0502040204020203" pitchFamily="34" charset="-79"/>
                <a:ea typeface="Calibri" panose="020F0502020204030204" pitchFamily="34" charset="0"/>
                <a:cs typeface="Gisha" panose="020B0502040204020203" pitchFamily="34" charset="-79"/>
              </a:rPr>
              <a:t>Minimikrav en egen säng i delat rum med syskon av samma kön och ungefär samma ålder</a:t>
            </a:r>
          </a:p>
          <a:p>
            <a:pPr marL="342900" indent="-342900">
              <a:lnSpc>
                <a:spcPct val="150000"/>
              </a:lnSpc>
              <a:spcAft>
                <a:spcPts val="800"/>
              </a:spcAft>
              <a:buFont typeface="Wingdings" panose="05000000000000000000" pitchFamily="2" charset="2"/>
              <a:buChar char="§"/>
            </a:pPr>
            <a:r>
              <a:rPr lang="sv-SE" sz="1400" dirty="0">
                <a:effectLst/>
                <a:latin typeface="Gisha" panose="020B0502040204020203" pitchFamily="34" charset="-79"/>
                <a:ea typeface="Calibri" panose="020F0502020204030204" pitchFamily="34" charset="0"/>
                <a:cs typeface="Gisha" panose="020B0502040204020203" pitchFamily="34" charset="-79"/>
              </a:rPr>
              <a:t>Lämplig plats för studiearbetet</a:t>
            </a:r>
          </a:p>
          <a:p>
            <a:pPr marL="342900" indent="-342900">
              <a:lnSpc>
                <a:spcPct val="150000"/>
              </a:lnSpc>
              <a:spcAft>
                <a:spcPts val="800"/>
              </a:spcAft>
              <a:buFont typeface="Wingdings" panose="05000000000000000000" pitchFamily="2" charset="2"/>
              <a:buChar char="§"/>
            </a:pPr>
            <a:r>
              <a:rPr lang="sv-SE" sz="1400" dirty="0">
                <a:effectLst/>
                <a:latin typeface="Gisha" panose="020B0502040204020203" pitchFamily="34" charset="-79"/>
                <a:ea typeface="Calibri" panose="020F0502020204030204" pitchFamily="34" charset="0"/>
                <a:cs typeface="Gisha" panose="020B0502040204020203" pitchFamily="34" charset="-79"/>
              </a:rPr>
              <a:t>Ordnad familjesamvaro med gemensamma måltider och aktiviteter</a:t>
            </a:r>
          </a:p>
          <a:p>
            <a:pPr marL="342900" indent="-342900">
              <a:lnSpc>
                <a:spcPct val="150000"/>
              </a:lnSpc>
              <a:spcAft>
                <a:spcPts val="800"/>
              </a:spcAft>
              <a:buFont typeface="Wingdings" panose="05000000000000000000" pitchFamily="2" charset="2"/>
              <a:buChar char="§"/>
            </a:pPr>
            <a:r>
              <a:rPr lang="sv-SE" sz="1400" dirty="0">
                <a:effectLst/>
                <a:latin typeface="Gisha" panose="020B0502040204020203" pitchFamily="34" charset="-79"/>
                <a:ea typeface="Calibri" panose="020F0502020204030204" pitchFamily="34" charset="0"/>
                <a:cs typeface="Gisha" panose="020B0502040204020203" pitchFamily="34" charset="-79"/>
              </a:rPr>
              <a:t>Utbytesstudenten ska kunna delta i skolans aktiviteter och kamratliv</a:t>
            </a:r>
          </a:p>
          <a:p>
            <a:pPr marL="342900" indent="-342900">
              <a:lnSpc>
                <a:spcPct val="150000"/>
              </a:lnSpc>
              <a:spcAft>
                <a:spcPts val="800"/>
              </a:spcAft>
              <a:buFont typeface="Wingdings" panose="05000000000000000000" pitchFamily="2" charset="2"/>
              <a:buChar char="§"/>
            </a:pPr>
            <a:r>
              <a:rPr lang="sv-SE" sz="1400" dirty="0">
                <a:effectLst/>
                <a:latin typeface="Gisha" panose="020B0502040204020203" pitchFamily="34" charset="-79"/>
                <a:ea typeface="Calibri" panose="020F0502020204030204" pitchFamily="34" charset="0"/>
                <a:cs typeface="Gisha" panose="020B0502040204020203" pitchFamily="34" charset="-79"/>
              </a:rPr>
              <a:t>Inte utnyttja utbytesstudenten för omfattande hemsysslor</a:t>
            </a:r>
          </a:p>
          <a:p>
            <a:pPr marL="342900" indent="-342900">
              <a:lnSpc>
                <a:spcPct val="150000"/>
              </a:lnSpc>
              <a:spcAft>
                <a:spcPts val="800"/>
              </a:spcAft>
              <a:buFont typeface="Wingdings" panose="05000000000000000000" pitchFamily="2" charset="2"/>
              <a:buChar char="§"/>
            </a:pPr>
            <a:r>
              <a:rPr lang="sv-SE" sz="1400" dirty="0">
                <a:effectLst/>
                <a:latin typeface="Gisha" panose="020B0502040204020203" pitchFamily="34" charset="-79"/>
                <a:ea typeface="Calibri" panose="020F0502020204030204" pitchFamily="34" charset="0"/>
                <a:cs typeface="Gisha" panose="020B0502040204020203" pitchFamily="34" charset="-79"/>
              </a:rPr>
              <a:t>Maximalt två utbytesstudenter av olika nationalitet i hemmet</a:t>
            </a:r>
          </a:p>
        </p:txBody>
      </p:sp>
      <p:sp>
        <p:nvSpPr>
          <p:cNvPr id="5" name="Right Triangle 4">
            <a:extLst>
              <a:ext uri="{FF2B5EF4-FFF2-40B4-BE49-F238E27FC236}">
                <a16:creationId xmlns:a16="http://schemas.microsoft.com/office/drawing/2014/main" id="{F062294D-BADE-40E3-8F7E-CD3B32BBBEFA}"/>
              </a:ext>
            </a:extLst>
          </p:cNvPr>
          <p:cNvSpPr/>
          <p:nvPr/>
        </p:nvSpPr>
        <p:spPr>
          <a:xfrm>
            <a:off x="-1" y="5728996"/>
            <a:ext cx="10493830" cy="1129004"/>
          </a:xfrm>
          <a:prstGeom prst="rtTriangle">
            <a:avLst/>
          </a:prstGeom>
          <a:solidFill>
            <a:srgbClr val="C1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Picture 6">
            <a:extLst>
              <a:ext uri="{FF2B5EF4-FFF2-40B4-BE49-F238E27FC236}">
                <a16:creationId xmlns:a16="http://schemas.microsoft.com/office/drawing/2014/main" id="{3DF0835B-0E50-4E62-987D-77DD5898DE43}"/>
              </a:ext>
            </a:extLst>
          </p:cNvPr>
          <p:cNvPicPr>
            <a:picLocks noChangeAspect="1"/>
          </p:cNvPicPr>
          <p:nvPr/>
        </p:nvPicPr>
        <p:blipFill>
          <a:blip r:embed="rId3"/>
          <a:stretch>
            <a:fillRect/>
          </a:stretch>
        </p:blipFill>
        <p:spPr>
          <a:xfrm>
            <a:off x="11113675" y="5924055"/>
            <a:ext cx="818851" cy="738885"/>
          </a:xfrm>
          <a:prstGeom prst="rect">
            <a:avLst/>
          </a:prstGeom>
        </p:spPr>
      </p:pic>
      <p:sp>
        <p:nvSpPr>
          <p:cNvPr id="10" name="Rectangle 9">
            <a:extLst>
              <a:ext uri="{FF2B5EF4-FFF2-40B4-BE49-F238E27FC236}">
                <a16:creationId xmlns:a16="http://schemas.microsoft.com/office/drawing/2014/main" id="{4B9C193E-E6B3-4BFA-8791-DACE923B0C71}"/>
              </a:ext>
            </a:extLst>
          </p:cNvPr>
          <p:cNvSpPr/>
          <p:nvPr/>
        </p:nvSpPr>
        <p:spPr>
          <a:xfrm>
            <a:off x="-2" y="-9331"/>
            <a:ext cx="12191997" cy="1286685"/>
          </a:xfrm>
          <a:prstGeom prst="rect">
            <a:avLst/>
          </a:prstGeom>
          <a:solidFill>
            <a:srgbClr val="0C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TextBox 1">
            <a:extLst>
              <a:ext uri="{FF2B5EF4-FFF2-40B4-BE49-F238E27FC236}">
                <a16:creationId xmlns:a16="http://schemas.microsoft.com/office/drawing/2014/main" id="{5950F678-A827-4E51-A12F-2EB29BA68986}"/>
              </a:ext>
            </a:extLst>
          </p:cNvPr>
          <p:cNvSpPr txBox="1"/>
          <p:nvPr/>
        </p:nvSpPr>
        <p:spPr>
          <a:xfrm>
            <a:off x="0" y="310845"/>
            <a:ext cx="12191995" cy="646331"/>
          </a:xfrm>
          <a:prstGeom prst="rect">
            <a:avLst/>
          </a:prstGeom>
          <a:noFill/>
        </p:spPr>
        <p:txBody>
          <a:bodyPr wrap="square" rtlCol="0">
            <a:spAutoFit/>
          </a:bodyPr>
          <a:lstStyle/>
          <a:p>
            <a:pPr algn="ctr"/>
            <a:r>
              <a:rPr lang="sv-SE" sz="3600" b="1" dirty="0">
                <a:solidFill>
                  <a:schemeClr val="bg1"/>
                </a:solidFill>
                <a:latin typeface="Gisha" panose="020B0502040204020203" pitchFamily="34" charset="-79"/>
                <a:cs typeface="Gisha" panose="020B0502040204020203" pitchFamily="34" charset="-79"/>
              </a:rPr>
              <a:t>Vilka minimikrav ställer Rotary på värdfamiljerna?</a:t>
            </a:r>
          </a:p>
        </p:txBody>
      </p:sp>
      <p:pic>
        <p:nvPicPr>
          <p:cNvPr id="4" name="Bildobjekt 3">
            <a:extLst>
              <a:ext uri="{FF2B5EF4-FFF2-40B4-BE49-F238E27FC236}">
                <a16:creationId xmlns:a16="http://schemas.microsoft.com/office/drawing/2014/main" id="{04271DB6-8F62-4D87-A271-6F3A2EAB10F7}"/>
              </a:ext>
            </a:extLst>
          </p:cNvPr>
          <p:cNvPicPr>
            <a:picLocks noChangeAspect="1"/>
          </p:cNvPicPr>
          <p:nvPr/>
        </p:nvPicPr>
        <p:blipFill>
          <a:blip r:embed="rId4"/>
          <a:stretch>
            <a:fillRect/>
          </a:stretch>
        </p:blipFill>
        <p:spPr>
          <a:xfrm rot="188070">
            <a:off x="7137386" y="2037717"/>
            <a:ext cx="4310167" cy="28811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9102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A81B"/>
        </a:solidFill>
        <a:effectLst/>
      </p:bgPr>
    </p:bg>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F20A7D8A-FAC6-4D48-B380-B71518D39C3C}"/>
              </a:ext>
            </a:extLst>
          </p:cNvPr>
          <p:cNvSpPr/>
          <p:nvPr/>
        </p:nvSpPr>
        <p:spPr>
          <a:xfrm flipH="1">
            <a:off x="6450562" y="5082072"/>
            <a:ext cx="5741434" cy="1775927"/>
          </a:xfrm>
          <a:prstGeom prst="rtTriangle">
            <a:avLst/>
          </a:prstGeom>
          <a:solidFill>
            <a:srgbClr val="019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ctangle 7">
            <a:extLst>
              <a:ext uri="{FF2B5EF4-FFF2-40B4-BE49-F238E27FC236}">
                <a16:creationId xmlns:a16="http://schemas.microsoft.com/office/drawing/2014/main" id="{2C517013-CC07-464E-85EC-E782377298E2}"/>
              </a:ext>
            </a:extLst>
          </p:cNvPr>
          <p:cNvSpPr/>
          <p:nvPr/>
        </p:nvSpPr>
        <p:spPr>
          <a:xfrm>
            <a:off x="506679" y="1651054"/>
            <a:ext cx="5065725" cy="2673295"/>
          </a:xfrm>
          <a:prstGeom prst="rect">
            <a:avLst/>
          </a:prstGeom>
          <a:solidFill>
            <a:srgbClr val="E7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textruta 9">
            <a:extLst>
              <a:ext uri="{FF2B5EF4-FFF2-40B4-BE49-F238E27FC236}">
                <a16:creationId xmlns:a16="http://schemas.microsoft.com/office/drawing/2014/main" id="{08C1587C-2416-46E9-9271-718DE9E9591D}"/>
              </a:ext>
            </a:extLst>
          </p:cNvPr>
          <p:cNvSpPr txBox="1"/>
          <p:nvPr/>
        </p:nvSpPr>
        <p:spPr>
          <a:xfrm>
            <a:off x="749295" y="2035261"/>
            <a:ext cx="4316192" cy="1904880"/>
          </a:xfrm>
          <a:prstGeom prst="rect">
            <a:avLst/>
          </a:prstGeom>
          <a:noFill/>
        </p:spPr>
        <p:txBody>
          <a:bodyPr wrap="square">
            <a:spAutoFit/>
          </a:bodyPr>
          <a:lstStyle/>
          <a:p>
            <a:pPr marL="285750" indent="-285750">
              <a:lnSpc>
                <a:spcPct val="200000"/>
              </a:lnSpc>
              <a:spcAft>
                <a:spcPts val="800"/>
              </a:spcAft>
              <a:buFont typeface="Wingdings" panose="05000000000000000000" pitchFamily="2" charset="2"/>
              <a:buChar char="§"/>
            </a:pPr>
            <a:r>
              <a:rPr lang="sv-SE" sz="1400" dirty="0">
                <a:effectLst/>
                <a:latin typeface="Gisha" panose="020B0502040204020203" pitchFamily="34" charset="-79"/>
                <a:ea typeface="Calibri" panose="020F0502020204030204" pitchFamily="34" charset="0"/>
                <a:cs typeface="Gisha" panose="020B0502040204020203" pitchFamily="34" charset="-79"/>
              </a:rPr>
              <a:t>Försäkringen:</a:t>
            </a:r>
            <a:br>
              <a:rPr lang="sv-SE" sz="1400" dirty="0">
                <a:effectLst/>
                <a:latin typeface="Gisha" panose="020B0502040204020203" pitchFamily="34" charset="-79"/>
                <a:ea typeface="Calibri" panose="020F0502020204030204" pitchFamily="34" charset="0"/>
                <a:cs typeface="Gisha" panose="020B0502040204020203" pitchFamily="34" charset="-79"/>
              </a:rPr>
            </a:br>
            <a:r>
              <a:rPr lang="sv-SE" sz="1400" dirty="0">
                <a:effectLst/>
                <a:latin typeface="Gisha" panose="020B0502040204020203" pitchFamily="34" charset="-79"/>
                <a:ea typeface="Calibri" panose="020F0502020204030204" pitchFamily="34" charset="0"/>
                <a:cs typeface="Gisha" panose="020B0502040204020203" pitchFamily="34" charset="-79"/>
              </a:rPr>
              <a:t>skicka/mejla kopia till RU-kontoret omgående</a:t>
            </a:r>
          </a:p>
          <a:p>
            <a:pPr marL="285750" indent="-285750">
              <a:lnSpc>
                <a:spcPct val="200000"/>
              </a:lnSpc>
              <a:spcAft>
                <a:spcPts val="800"/>
              </a:spcAft>
              <a:buFont typeface="Wingdings" panose="05000000000000000000" pitchFamily="2" charset="2"/>
              <a:buChar char="§"/>
            </a:pPr>
            <a:r>
              <a:rPr lang="sv-SE" sz="1400" dirty="0">
                <a:effectLst/>
                <a:latin typeface="Gisha" panose="020B0502040204020203" pitchFamily="34" charset="-79"/>
                <a:ea typeface="Calibri" panose="020F0502020204030204" pitchFamily="34" charset="0"/>
                <a:cs typeface="Gisha" panose="020B0502040204020203" pitchFamily="34" charset="-79"/>
              </a:rPr>
              <a:t>Finns uppehållstillstånd för 12-månader?</a:t>
            </a:r>
          </a:p>
          <a:p>
            <a:pPr marL="342900" indent="-342900">
              <a:lnSpc>
                <a:spcPct val="107000"/>
              </a:lnSpc>
              <a:spcAft>
                <a:spcPts val="800"/>
              </a:spcAft>
              <a:buFont typeface="Wingdings" panose="05000000000000000000" pitchFamily="2" charset="2"/>
              <a:buChar char="v"/>
            </a:pPr>
            <a:endParaRPr lang="sv-SE"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ight Triangle 4">
            <a:extLst>
              <a:ext uri="{FF2B5EF4-FFF2-40B4-BE49-F238E27FC236}">
                <a16:creationId xmlns:a16="http://schemas.microsoft.com/office/drawing/2014/main" id="{F062294D-BADE-40E3-8F7E-CD3B32BBBEFA}"/>
              </a:ext>
            </a:extLst>
          </p:cNvPr>
          <p:cNvSpPr/>
          <p:nvPr/>
        </p:nvSpPr>
        <p:spPr>
          <a:xfrm>
            <a:off x="-1" y="5728996"/>
            <a:ext cx="10493830" cy="1129004"/>
          </a:xfrm>
          <a:prstGeom prst="rtTriangle">
            <a:avLst/>
          </a:prstGeom>
          <a:solidFill>
            <a:srgbClr val="C1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Picture 6">
            <a:extLst>
              <a:ext uri="{FF2B5EF4-FFF2-40B4-BE49-F238E27FC236}">
                <a16:creationId xmlns:a16="http://schemas.microsoft.com/office/drawing/2014/main" id="{3DF0835B-0E50-4E62-987D-77DD5898DE43}"/>
              </a:ext>
            </a:extLst>
          </p:cNvPr>
          <p:cNvPicPr>
            <a:picLocks noChangeAspect="1"/>
          </p:cNvPicPr>
          <p:nvPr/>
        </p:nvPicPr>
        <p:blipFill>
          <a:blip r:embed="rId3"/>
          <a:stretch>
            <a:fillRect/>
          </a:stretch>
        </p:blipFill>
        <p:spPr>
          <a:xfrm>
            <a:off x="11113675" y="5924055"/>
            <a:ext cx="818851" cy="738885"/>
          </a:xfrm>
          <a:prstGeom prst="rect">
            <a:avLst/>
          </a:prstGeom>
        </p:spPr>
      </p:pic>
      <p:sp>
        <p:nvSpPr>
          <p:cNvPr id="10" name="Rectangle 9">
            <a:extLst>
              <a:ext uri="{FF2B5EF4-FFF2-40B4-BE49-F238E27FC236}">
                <a16:creationId xmlns:a16="http://schemas.microsoft.com/office/drawing/2014/main" id="{4B9C193E-E6B3-4BFA-8791-DACE923B0C71}"/>
              </a:ext>
            </a:extLst>
          </p:cNvPr>
          <p:cNvSpPr/>
          <p:nvPr/>
        </p:nvSpPr>
        <p:spPr>
          <a:xfrm>
            <a:off x="-2" y="-9331"/>
            <a:ext cx="12191997" cy="1286685"/>
          </a:xfrm>
          <a:prstGeom prst="rect">
            <a:avLst/>
          </a:prstGeom>
          <a:solidFill>
            <a:srgbClr val="0C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TextBox 1">
            <a:extLst>
              <a:ext uri="{FF2B5EF4-FFF2-40B4-BE49-F238E27FC236}">
                <a16:creationId xmlns:a16="http://schemas.microsoft.com/office/drawing/2014/main" id="{5950F678-A827-4E51-A12F-2EB29BA68986}"/>
              </a:ext>
            </a:extLst>
          </p:cNvPr>
          <p:cNvSpPr txBox="1"/>
          <p:nvPr/>
        </p:nvSpPr>
        <p:spPr>
          <a:xfrm>
            <a:off x="1" y="319604"/>
            <a:ext cx="12191994" cy="646331"/>
          </a:xfrm>
          <a:prstGeom prst="rect">
            <a:avLst/>
          </a:prstGeom>
          <a:noFill/>
        </p:spPr>
        <p:txBody>
          <a:bodyPr wrap="square" rtlCol="0">
            <a:spAutoFit/>
          </a:bodyPr>
          <a:lstStyle/>
          <a:p>
            <a:pPr algn="ctr"/>
            <a:r>
              <a:rPr lang="sv-SE" sz="3600" b="1" dirty="0">
                <a:solidFill>
                  <a:schemeClr val="bg1"/>
                </a:solidFill>
                <a:latin typeface="Gisha" panose="020B0502040204020203" pitchFamily="34" charset="-79"/>
                <a:cs typeface="Gisha" panose="020B0502040204020203" pitchFamily="34" charset="-79"/>
              </a:rPr>
              <a:t>Kontrollera direkt och ordna efter hand…</a:t>
            </a:r>
          </a:p>
        </p:txBody>
      </p:sp>
      <p:sp>
        <p:nvSpPr>
          <p:cNvPr id="3" name="textruta 2">
            <a:extLst>
              <a:ext uri="{FF2B5EF4-FFF2-40B4-BE49-F238E27FC236}">
                <a16:creationId xmlns:a16="http://schemas.microsoft.com/office/drawing/2014/main" id="{59EB2E90-3E80-4341-9002-7E4691DFE45C}"/>
              </a:ext>
            </a:extLst>
          </p:cNvPr>
          <p:cNvSpPr txBox="1"/>
          <p:nvPr/>
        </p:nvSpPr>
        <p:spPr>
          <a:xfrm>
            <a:off x="6296025" y="2376931"/>
            <a:ext cx="4817650" cy="2673295"/>
          </a:xfrm>
          <a:prstGeom prst="rect">
            <a:avLst/>
          </a:prstGeom>
          <a:solidFill>
            <a:schemeClr val="bg2"/>
          </a:solidFill>
        </p:spPr>
        <p:txBody>
          <a:bodyPr wrap="square" rtlCol="0">
            <a:spAutoFit/>
          </a:bodyPr>
          <a:lstStyle/>
          <a:p>
            <a:endParaRPr lang="sv-SE" dirty="0"/>
          </a:p>
        </p:txBody>
      </p:sp>
      <p:sp>
        <p:nvSpPr>
          <p:cNvPr id="11" name="textruta 10">
            <a:extLst>
              <a:ext uri="{FF2B5EF4-FFF2-40B4-BE49-F238E27FC236}">
                <a16:creationId xmlns:a16="http://schemas.microsoft.com/office/drawing/2014/main" id="{30B9E06C-A5BF-4974-934A-80E44459E2E2}"/>
              </a:ext>
            </a:extLst>
          </p:cNvPr>
          <p:cNvSpPr txBox="1"/>
          <p:nvPr/>
        </p:nvSpPr>
        <p:spPr>
          <a:xfrm>
            <a:off x="6724197" y="2660001"/>
            <a:ext cx="3486604" cy="2082686"/>
          </a:xfrm>
          <a:prstGeom prst="rect">
            <a:avLst/>
          </a:prstGeom>
          <a:noFill/>
        </p:spPr>
        <p:txBody>
          <a:bodyPr wrap="square" rtlCol="0">
            <a:spAutoFit/>
          </a:bodyPr>
          <a:lstStyle/>
          <a:p>
            <a:pPr marL="285750" indent="-285750">
              <a:lnSpc>
                <a:spcPct val="150000"/>
              </a:lnSpc>
              <a:spcAft>
                <a:spcPts val="800"/>
              </a:spcAft>
              <a:buFont typeface="Wingdings" panose="05000000000000000000" pitchFamily="2" charset="2"/>
              <a:buChar char="§"/>
            </a:pPr>
            <a:r>
              <a:rPr lang="sv-SE" sz="1400" dirty="0">
                <a:latin typeface="Gisha" panose="020B0502040204020203" pitchFamily="34" charset="-79"/>
                <a:cs typeface="Gisha" panose="020B0502040204020203" pitchFamily="34" charset="-79"/>
              </a:rPr>
              <a:t>ID-kort</a:t>
            </a:r>
          </a:p>
          <a:p>
            <a:pPr marL="285750" indent="-285750">
              <a:lnSpc>
                <a:spcPct val="150000"/>
              </a:lnSpc>
              <a:spcAft>
                <a:spcPts val="800"/>
              </a:spcAft>
              <a:buFont typeface="Wingdings" panose="05000000000000000000" pitchFamily="2" charset="2"/>
              <a:buChar char="§"/>
            </a:pPr>
            <a:r>
              <a:rPr lang="sv-SE" sz="1400" dirty="0">
                <a:latin typeface="Gisha" panose="020B0502040204020203" pitchFamily="34" charset="-79"/>
                <a:cs typeface="Gisha" panose="020B0502040204020203" pitchFamily="34" charset="-79"/>
              </a:rPr>
              <a:t>Bankkonto</a:t>
            </a:r>
          </a:p>
          <a:p>
            <a:pPr marL="285750" indent="-285750">
              <a:lnSpc>
                <a:spcPct val="150000"/>
              </a:lnSpc>
              <a:spcAft>
                <a:spcPts val="800"/>
              </a:spcAft>
              <a:buFont typeface="Wingdings" panose="05000000000000000000" pitchFamily="2" charset="2"/>
              <a:buChar char="§"/>
            </a:pPr>
            <a:r>
              <a:rPr lang="sv-SE" sz="1400" dirty="0">
                <a:latin typeface="Gisha" panose="020B0502040204020203" pitchFamily="34" charset="-79"/>
                <a:cs typeface="Gisha" panose="020B0502040204020203" pitchFamily="34" charset="-79"/>
              </a:rPr>
              <a:t>UT-kort</a:t>
            </a:r>
          </a:p>
          <a:p>
            <a:pPr marL="285750" indent="-285750">
              <a:lnSpc>
                <a:spcPct val="150000"/>
              </a:lnSpc>
              <a:spcAft>
                <a:spcPts val="800"/>
              </a:spcAft>
              <a:buFont typeface="Wingdings" panose="05000000000000000000" pitchFamily="2" charset="2"/>
              <a:buChar char="§"/>
            </a:pPr>
            <a:r>
              <a:rPr lang="sv-SE" sz="1400" dirty="0">
                <a:latin typeface="Gisha" panose="020B0502040204020203" pitchFamily="34" charset="-79"/>
                <a:cs typeface="Gisha" panose="020B0502040204020203" pitchFamily="34" charset="-79"/>
              </a:rPr>
              <a:t>TBE-vaccin</a:t>
            </a:r>
          </a:p>
          <a:p>
            <a:pPr marL="285750" indent="-285750">
              <a:lnSpc>
                <a:spcPct val="150000"/>
              </a:lnSpc>
              <a:spcAft>
                <a:spcPts val="800"/>
              </a:spcAft>
              <a:buFont typeface="Wingdings" panose="05000000000000000000" pitchFamily="2" charset="2"/>
              <a:buChar char="§"/>
            </a:pPr>
            <a:r>
              <a:rPr lang="sv-SE" sz="1400" dirty="0">
                <a:latin typeface="Gisha" panose="020B0502040204020203" pitchFamily="34" charset="-79"/>
                <a:cs typeface="Gisha" panose="020B0502040204020203" pitchFamily="34" charset="-79"/>
              </a:rPr>
              <a:t>I vissa fall mobil och abonnemang</a:t>
            </a:r>
          </a:p>
        </p:txBody>
      </p:sp>
    </p:spTree>
    <p:extLst>
      <p:ext uri="{BB962C8B-B14F-4D97-AF65-F5344CB8AC3E}">
        <p14:creationId xmlns:p14="http://schemas.microsoft.com/office/powerpoint/2010/main" val="30929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7A81B"/>
        </a:solidFill>
        <a:effectLst/>
      </p:bgPr>
    </p:bg>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F20A7D8A-FAC6-4D48-B380-B71518D39C3C}"/>
              </a:ext>
            </a:extLst>
          </p:cNvPr>
          <p:cNvSpPr/>
          <p:nvPr/>
        </p:nvSpPr>
        <p:spPr>
          <a:xfrm flipH="1">
            <a:off x="6450562" y="5082072"/>
            <a:ext cx="5741434" cy="1775927"/>
          </a:xfrm>
          <a:prstGeom prst="rtTriangle">
            <a:avLst/>
          </a:prstGeom>
          <a:solidFill>
            <a:srgbClr val="019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ctangle 7">
            <a:extLst>
              <a:ext uri="{FF2B5EF4-FFF2-40B4-BE49-F238E27FC236}">
                <a16:creationId xmlns:a16="http://schemas.microsoft.com/office/drawing/2014/main" id="{2C517013-CC07-464E-85EC-E782377298E2}"/>
              </a:ext>
            </a:extLst>
          </p:cNvPr>
          <p:cNvSpPr/>
          <p:nvPr/>
        </p:nvSpPr>
        <p:spPr>
          <a:xfrm>
            <a:off x="506679" y="1651054"/>
            <a:ext cx="5234760" cy="3690203"/>
          </a:xfrm>
          <a:prstGeom prst="rect">
            <a:avLst/>
          </a:prstGeom>
          <a:solidFill>
            <a:srgbClr val="E7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textruta 9">
            <a:extLst>
              <a:ext uri="{FF2B5EF4-FFF2-40B4-BE49-F238E27FC236}">
                <a16:creationId xmlns:a16="http://schemas.microsoft.com/office/drawing/2014/main" id="{08C1587C-2416-46E9-9271-718DE9E9591D}"/>
              </a:ext>
            </a:extLst>
          </p:cNvPr>
          <p:cNvSpPr txBox="1"/>
          <p:nvPr/>
        </p:nvSpPr>
        <p:spPr>
          <a:xfrm>
            <a:off x="715233" y="1927298"/>
            <a:ext cx="4817651" cy="3293274"/>
          </a:xfrm>
          <a:prstGeom prst="rect">
            <a:avLst/>
          </a:prstGeom>
          <a:noFill/>
        </p:spPr>
        <p:txBody>
          <a:bodyPr wrap="square">
            <a:spAutoFit/>
          </a:bodyPr>
          <a:lstStyle/>
          <a:p>
            <a:pPr>
              <a:lnSpc>
                <a:spcPct val="150000"/>
              </a:lnSpc>
              <a:spcAft>
                <a:spcPts val="800"/>
              </a:spcAft>
            </a:pPr>
            <a:r>
              <a:rPr lang="sv-SE" sz="2000" b="1" dirty="0">
                <a:effectLst/>
                <a:latin typeface="Gisha" panose="020B0502040204020203" pitchFamily="34" charset="-79"/>
                <a:ea typeface="Calibri" panose="020F0502020204030204" pitchFamily="34" charset="0"/>
                <a:cs typeface="Gisha" panose="020B0502040204020203" pitchFamily="34" charset="-79"/>
              </a:rPr>
              <a:t>Hemma i värdfamiljen</a:t>
            </a:r>
          </a:p>
          <a:p>
            <a:pPr marL="285750" indent="-285750">
              <a:lnSpc>
                <a:spcPct val="150000"/>
              </a:lnSpc>
              <a:spcAft>
                <a:spcPts val="800"/>
              </a:spcAft>
              <a:buFont typeface="Wingdings" panose="05000000000000000000" pitchFamily="2" charset="2"/>
              <a:buChar char="§"/>
            </a:pPr>
            <a:r>
              <a:rPr lang="sv-SE" sz="1400" dirty="0">
                <a:effectLst/>
                <a:latin typeface="Gisha" panose="020B0502040204020203" pitchFamily="34" charset="-79"/>
                <a:ea typeface="Calibri" panose="020F0502020204030204" pitchFamily="34" charset="0"/>
                <a:cs typeface="Gisha" panose="020B0502040204020203" pitchFamily="34" charset="-79"/>
              </a:rPr>
              <a:t>Gå igenom ”frågor första kvällen”</a:t>
            </a:r>
          </a:p>
          <a:p>
            <a:pPr marL="285750" indent="-285750">
              <a:lnSpc>
                <a:spcPct val="150000"/>
              </a:lnSpc>
              <a:spcAft>
                <a:spcPts val="800"/>
              </a:spcAft>
              <a:buFont typeface="Wingdings" panose="05000000000000000000" pitchFamily="2" charset="2"/>
              <a:buChar char="§"/>
            </a:pPr>
            <a:r>
              <a:rPr lang="sv-SE" sz="1400" dirty="0">
                <a:effectLst/>
                <a:latin typeface="Gisha" panose="020B0502040204020203" pitchFamily="34" charset="-79"/>
                <a:ea typeface="Calibri" panose="020F0502020204030204" pitchFamily="34" charset="0"/>
                <a:cs typeface="Gisha" panose="020B0502040204020203" pitchFamily="34" charset="-79"/>
              </a:rPr>
              <a:t>Planera, informera, kommunicera, skapa struktur och förutsägbarhet </a:t>
            </a:r>
          </a:p>
          <a:p>
            <a:pPr marL="285750" indent="-285750">
              <a:lnSpc>
                <a:spcPct val="150000"/>
              </a:lnSpc>
              <a:spcAft>
                <a:spcPts val="800"/>
              </a:spcAft>
              <a:buFont typeface="Wingdings" panose="05000000000000000000" pitchFamily="2" charset="2"/>
              <a:buChar char="§"/>
            </a:pPr>
            <a:r>
              <a:rPr lang="sv-SE" sz="1400" dirty="0">
                <a:effectLst/>
                <a:latin typeface="Gisha" panose="020B0502040204020203" pitchFamily="34" charset="-79"/>
                <a:ea typeface="Calibri" panose="020F0502020204030204" pitchFamily="34" charset="0"/>
                <a:cs typeface="Gisha" panose="020B0502040204020203" pitchFamily="34" charset="-79"/>
              </a:rPr>
              <a:t>Grunda för regelbundna aktiviteter som t.ex. sport, musik, föreningar</a:t>
            </a:r>
          </a:p>
          <a:p>
            <a:pPr marL="285750" indent="-285750">
              <a:lnSpc>
                <a:spcPct val="150000"/>
              </a:lnSpc>
              <a:spcAft>
                <a:spcPts val="800"/>
              </a:spcAft>
              <a:buFont typeface="Wingdings" panose="05000000000000000000" pitchFamily="2" charset="2"/>
              <a:buChar char="§"/>
            </a:pPr>
            <a:r>
              <a:rPr lang="sv-SE" sz="1400" dirty="0">
                <a:effectLst/>
                <a:latin typeface="Gisha" panose="020B0502040204020203" pitchFamily="34" charset="-79"/>
                <a:ea typeface="Calibri" panose="020F0502020204030204" pitchFamily="34" charset="0"/>
                <a:cs typeface="Gisha" panose="020B0502040204020203" pitchFamily="34" charset="-79"/>
              </a:rPr>
              <a:t>Vardag och skola är det normala</a:t>
            </a:r>
          </a:p>
          <a:p>
            <a:pPr marL="285750" indent="-285750">
              <a:lnSpc>
                <a:spcPct val="150000"/>
              </a:lnSpc>
              <a:spcAft>
                <a:spcPts val="800"/>
              </a:spcAft>
              <a:buFont typeface="Wingdings" panose="05000000000000000000" pitchFamily="2" charset="2"/>
              <a:buChar char="§"/>
            </a:pPr>
            <a:r>
              <a:rPr lang="sv-SE" sz="1400" dirty="0">
                <a:effectLst/>
                <a:latin typeface="Gisha" panose="020B0502040204020203" pitchFamily="34" charset="-79"/>
                <a:ea typeface="Calibri" panose="020F0502020204030204" pitchFamily="34" charset="0"/>
                <a:cs typeface="Gisha" panose="020B0502040204020203" pitchFamily="34" charset="-79"/>
              </a:rPr>
              <a:t>”Bucket List”</a:t>
            </a:r>
          </a:p>
        </p:txBody>
      </p:sp>
      <p:sp>
        <p:nvSpPr>
          <p:cNvPr id="5" name="Right Triangle 4">
            <a:extLst>
              <a:ext uri="{FF2B5EF4-FFF2-40B4-BE49-F238E27FC236}">
                <a16:creationId xmlns:a16="http://schemas.microsoft.com/office/drawing/2014/main" id="{F062294D-BADE-40E3-8F7E-CD3B32BBBEFA}"/>
              </a:ext>
            </a:extLst>
          </p:cNvPr>
          <p:cNvSpPr/>
          <p:nvPr/>
        </p:nvSpPr>
        <p:spPr>
          <a:xfrm>
            <a:off x="-1" y="5728996"/>
            <a:ext cx="10493830" cy="1129004"/>
          </a:xfrm>
          <a:prstGeom prst="rtTriangle">
            <a:avLst/>
          </a:prstGeom>
          <a:solidFill>
            <a:srgbClr val="C1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Picture 6">
            <a:extLst>
              <a:ext uri="{FF2B5EF4-FFF2-40B4-BE49-F238E27FC236}">
                <a16:creationId xmlns:a16="http://schemas.microsoft.com/office/drawing/2014/main" id="{3DF0835B-0E50-4E62-987D-77DD5898DE43}"/>
              </a:ext>
            </a:extLst>
          </p:cNvPr>
          <p:cNvPicPr>
            <a:picLocks noChangeAspect="1"/>
          </p:cNvPicPr>
          <p:nvPr/>
        </p:nvPicPr>
        <p:blipFill>
          <a:blip r:embed="rId3"/>
          <a:stretch>
            <a:fillRect/>
          </a:stretch>
        </p:blipFill>
        <p:spPr>
          <a:xfrm>
            <a:off x="11113675" y="5924055"/>
            <a:ext cx="818851" cy="738885"/>
          </a:xfrm>
          <a:prstGeom prst="rect">
            <a:avLst/>
          </a:prstGeom>
        </p:spPr>
      </p:pic>
      <p:sp>
        <p:nvSpPr>
          <p:cNvPr id="10" name="Rectangle 9">
            <a:extLst>
              <a:ext uri="{FF2B5EF4-FFF2-40B4-BE49-F238E27FC236}">
                <a16:creationId xmlns:a16="http://schemas.microsoft.com/office/drawing/2014/main" id="{4B9C193E-E6B3-4BFA-8791-DACE923B0C71}"/>
              </a:ext>
            </a:extLst>
          </p:cNvPr>
          <p:cNvSpPr/>
          <p:nvPr/>
        </p:nvSpPr>
        <p:spPr>
          <a:xfrm>
            <a:off x="-2" y="-9331"/>
            <a:ext cx="12191997" cy="1286685"/>
          </a:xfrm>
          <a:prstGeom prst="rect">
            <a:avLst/>
          </a:prstGeom>
          <a:solidFill>
            <a:srgbClr val="0C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TextBox 1">
            <a:extLst>
              <a:ext uri="{FF2B5EF4-FFF2-40B4-BE49-F238E27FC236}">
                <a16:creationId xmlns:a16="http://schemas.microsoft.com/office/drawing/2014/main" id="{5950F678-A827-4E51-A12F-2EB29BA68986}"/>
              </a:ext>
            </a:extLst>
          </p:cNvPr>
          <p:cNvSpPr txBox="1"/>
          <p:nvPr/>
        </p:nvSpPr>
        <p:spPr>
          <a:xfrm>
            <a:off x="564297" y="307858"/>
            <a:ext cx="11623112" cy="646331"/>
          </a:xfrm>
          <a:prstGeom prst="rect">
            <a:avLst/>
          </a:prstGeom>
          <a:noFill/>
        </p:spPr>
        <p:txBody>
          <a:bodyPr wrap="square" rtlCol="0">
            <a:spAutoFit/>
          </a:bodyPr>
          <a:lstStyle/>
          <a:p>
            <a:r>
              <a:rPr lang="sv-SE" sz="3600" b="1" dirty="0">
                <a:solidFill>
                  <a:schemeClr val="bg1"/>
                </a:solidFill>
                <a:latin typeface="Gisha" panose="020B0502040204020203" pitchFamily="34" charset="-79"/>
                <a:cs typeface="Gisha" panose="020B0502040204020203" pitchFamily="34" charset="-79"/>
              </a:rPr>
              <a:t>Utbytesåret…</a:t>
            </a:r>
          </a:p>
        </p:txBody>
      </p:sp>
      <p:sp>
        <p:nvSpPr>
          <p:cNvPr id="3" name="textruta 2">
            <a:extLst>
              <a:ext uri="{FF2B5EF4-FFF2-40B4-BE49-F238E27FC236}">
                <a16:creationId xmlns:a16="http://schemas.microsoft.com/office/drawing/2014/main" id="{59EB2E90-3E80-4341-9002-7E4691DFE45C}"/>
              </a:ext>
            </a:extLst>
          </p:cNvPr>
          <p:cNvSpPr txBox="1"/>
          <p:nvPr/>
        </p:nvSpPr>
        <p:spPr>
          <a:xfrm>
            <a:off x="6222846" y="2298880"/>
            <a:ext cx="5011212" cy="2588133"/>
          </a:xfrm>
          <a:prstGeom prst="rect">
            <a:avLst/>
          </a:prstGeom>
          <a:solidFill>
            <a:schemeClr val="bg2"/>
          </a:solidFill>
        </p:spPr>
        <p:txBody>
          <a:bodyPr wrap="square" rtlCol="0">
            <a:spAutoFit/>
          </a:bodyPr>
          <a:lstStyle/>
          <a:p>
            <a:endParaRPr lang="sv-SE" dirty="0"/>
          </a:p>
        </p:txBody>
      </p:sp>
      <p:sp>
        <p:nvSpPr>
          <p:cNvPr id="11" name="textruta 10">
            <a:extLst>
              <a:ext uri="{FF2B5EF4-FFF2-40B4-BE49-F238E27FC236}">
                <a16:creationId xmlns:a16="http://schemas.microsoft.com/office/drawing/2014/main" id="{30B9E06C-A5BF-4974-934A-80E44459E2E2}"/>
              </a:ext>
            </a:extLst>
          </p:cNvPr>
          <p:cNvSpPr txBox="1"/>
          <p:nvPr/>
        </p:nvSpPr>
        <p:spPr>
          <a:xfrm>
            <a:off x="6450562" y="2681542"/>
            <a:ext cx="4546147" cy="1822807"/>
          </a:xfrm>
          <a:prstGeom prst="rect">
            <a:avLst/>
          </a:prstGeom>
          <a:noFill/>
        </p:spPr>
        <p:txBody>
          <a:bodyPr wrap="square" rtlCol="0">
            <a:spAutoFit/>
          </a:bodyPr>
          <a:lstStyle/>
          <a:p>
            <a:pPr>
              <a:lnSpc>
                <a:spcPct val="150000"/>
              </a:lnSpc>
              <a:spcAft>
                <a:spcPts val="800"/>
              </a:spcAft>
            </a:pPr>
            <a:r>
              <a:rPr lang="sv-SE" sz="2000" b="1" dirty="0">
                <a:latin typeface="Gisha" panose="020B0502040204020203" pitchFamily="34" charset="-79"/>
                <a:cs typeface="Gisha" panose="020B0502040204020203" pitchFamily="34" charset="-79"/>
              </a:rPr>
              <a:t>Resorna</a:t>
            </a:r>
            <a:endParaRPr lang="sv-SE" sz="1600" b="1" dirty="0">
              <a:latin typeface="Gisha" panose="020B0502040204020203" pitchFamily="34" charset="-79"/>
              <a:cs typeface="Gisha" panose="020B0502040204020203" pitchFamily="34" charset="-79"/>
            </a:endParaRPr>
          </a:p>
          <a:p>
            <a:pPr marL="342900" indent="-342900">
              <a:lnSpc>
                <a:spcPct val="150000"/>
              </a:lnSpc>
              <a:spcAft>
                <a:spcPts val="800"/>
              </a:spcAft>
              <a:buFont typeface="Wingdings" panose="05000000000000000000" pitchFamily="2" charset="2"/>
              <a:buChar char="§"/>
            </a:pPr>
            <a:r>
              <a:rPr lang="sv-SE" sz="1400" dirty="0">
                <a:effectLst/>
                <a:latin typeface="Gisha" panose="020B0502040204020203" pitchFamily="34" charset="-79"/>
                <a:ea typeface="Calibri" panose="020F0502020204030204" pitchFamily="34" charset="0"/>
                <a:cs typeface="Gisha" panose="020B0502040204020203" pitchFamily="34" charset="-79"/>
              </a:rPr>
              <a:t>Rotarys resepolicy måste följas</a:t>
            </a:r>
            <a:endParaRPr lang="sv-SE" sz="1400" dirty="0">
              <a:latin typeface="Gisha" panose="020B0502040204020203" pitchFamily="34" charset="-79"/>
              <a:ea typeface="Calibri" panose="020F0502020204030204" pitchFamily="34" charset="0"/>
              <a:cs typeface="Gisha" panose="020B0502040204020203" pitchFamily="34" charset="-79"/>
            </a:endParaRPr>
          </a:p>
          <a:p>
            <a:pPr marL="342900" indent="-342900">
              <a:lnSpc>
                <a:spcPct val="150000"/>
              </a:lnSpc>
              <a:spcAft>
                <a:spcPts val="800"/>
              </a:spcAft>
              <a:buFont typeface="Wingdings" panose="05000000000000000000" pitchFamily="2" charset="2"/>
              <a:buChar char="§"/>
            </a:pPr>
            <a:r>
              <a:rPr lang="sv-SE" sz="1400" dirty="0">
                <a:effectLst/>
                <a:latin typeface="Gisha" panose="020B0502040204020203" pitchFamily="34" charset="-79"/>
                <a:ea typeface="Calibri" panose="020F0502020204030204" pitchFamily="34" charset="0"/>
                <a:cs typeface="Gisha" panose="020B0502040204020203" pitchFamily="34" charset="-79"/>
              </a:rPr>
              <a:t>Evenemangskalendern visar Rotarys arrangemang</a:t>
            </a:r>
          </a:p>
          <a:p>
            <a:pPr>
              <a:lnSpc>
                <a:spcPct val="107000"/>
              </a:lnSpc>
              <a:spcAft>
                <a:spcPts val="800"/>
              </a:spcAft>
            </a:pPr>
            <a:endParaRPr lang="sv-SE" sz="2000" b="1"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072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2705</Words>
  <Application>Microsoft Office PowerPoint</Application>
  <PresentationFormat>Widescreen</PresentationFormat>
  <Paragraphs>260</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Cavolini</vt:lpstr>
      <vt:lpstr>Gisha</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Lydén Lynn</dc:creator>
  <cp:keywords>class='Open'</cp:keywords>
  <cp:lastModifiedBy>Lydén Lynn</cp:lastModifiedBy>
  <cp:revision>126</cp:revision>
  <dcterms:created xsi:type="dcterms:W3CDTF">2021-10-09T21:14:28Z</dcterms:created>
  <dcterms:modified xsi:type="dcterms:W3CDTF">2022-04-04T20:24:33Z</dcterms:modified>
</cp:coreProperties>
</file>