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3" r:id="rId2"/>
    <p:sldId id="284" r:id="rId3"/>
    <p:sldId id="285" r:id="rId4"/>
    <p:sldId id="287" r:id="rId5"/>
    <p:sldId id="291" r:id="rId6"/>
    <p:sldId id="266" r:id="rId7"/>
    <p:sldId id="264" r:id="rId8"/>
    <p:sldId id="262" r:id="rId9"/>
    <p:sldId id="265" r:id="rId10"/>
    <p:sldId id="268" r:id="rId11"/>
    <p:sldId id="275" r:id="rId12"/>
    <p:sldId id="263" r:id="rId13"/>
    <p:sldId id="276" r:id="rId14"/>
    <p:sldId id="269" r:id="rId15"/>
    <p:sldId id="277" r:id="rId16"/>
    <p:sldId id="267" r:id="rId17"/>
    <p:sldId id="278" r:id="rId18"/>
    <p:sldId id="271" r:id="rId19"/>
    <p:sldId id="272" r:id="rId20"/>
    <p:sldId id="270" r:id="rId21"/>
    <p:sldId id="273" r:id="rId22"/>
    <p:sldId id="292" r:id="rId23"/>
    <p:sldId id="290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1B"/>
    <a:srgbClr val="0C3C7C"/>
    <a:srgbClr val="005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593" autoAdjust="0"/>
  </p:normalViewPr>
  <p:slideViewPr>
    <p:cSldViewPr snapToGrid="0">
      <p:cViewPr varScale="1">
        <p:scale>
          <a:sx n="70" d="100"/>
          <a:sy n="70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2DE7F-66E6-46B7-BC97-125166CF1462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D348B-72BE-4941-B12C-09A6E5ED3F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1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213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60-tal platser varje år. Terminsavgifter,</a:t>
            </a:r>
            <a:r>
              <a:rPr lang="sv-SE" baseline="0" dirty="0"/>
              <a:t> Läromedel. Kost &amp; Logi på campus. Mindre omkostnadsbidrag. Ska rekommenderas av Rotaryklubb.</a:t>
            </a:r>
            <a:br>
              <a:rPr lang="sv-SE" baseline="0" dirty="0"/>
            </a:br>
            <a:r>
              <a:rPr lang="sv-SE" dirty="0"/>
              <a:t>Studera på college i Georgia, USA under ett år!</a:t>
            </a:r>
          </a:p>
          <a:p>
            <a:r>
              <a:rPr lang="sv-SE" dirty="0"/>
              <a:t>Efter gymnasiet</a:t>
            </a:r>
            <a:br>
              <a:rPr lang="sv-SE" dirty="0"/>
            </a:br>
            <a:r>
              <a:rPr lang="sv-SE" dirty="0"/>
              <a:t>Ansökan senast 15 augusti året före</a:t>
            </a:r>
          </a:p>
          <a:p>
            <a:r>
              <a:rPr lang="sv-SE" dirty="0"/>
              <a:t>Terminsavgifter, läromedel, kost och logi på campus samt ett mindre omkostnadsbidrag.</a:t>
            </a:r>
            <a:br>
              <a:rPr lang="sv-SE" dirty="0"/>
            </a:br>
            <a:r>
              <a:rPr lang="sv-SE" dirty="0"/>
              <a:t>Klubbarna i Georgia som betalar OCH utser stipendiaterna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94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Viktiga fakta 2 (sid 12)</a:t>
            </a:r>
            <a:br>
              <a:rPr lang="sv-SE" dirty="0"/>
            </a:br>
            <a:r>
              <a:rPr lang="sv-SE" dirty="0"/>
              <a:t>4D-vad man inte får göra</a:t>
            </a:r>
          </a:p>
          <a:p>
            <a:endParaRPr lang="sv-SE" dirty="0"/>
          </a:p>
          <a:p>
            <a:br>
              <a:rPr lang="sv-SE" dirty="0"/>
            </a:br>
            <a:r>
              <a:rPr lang="sv-SE" dirty="0"/>
              <a:t>På sidan 13 finns förutom 4D några andra Donts som är viktiga att tänka på bl.a. </a:t>
            </a:r>
          </a:p>
          <a:p>
            <a:r>
              <a:rPr lang="sv-SE" dirty="0"/>
              <a:t>Ha inte en överlägsen och ovänlig attityd </a:t>
            </a:r>
            <a:br>
              <a:rPr lang="sv-SE" dirty="0"/>
            </a:br>
            <a:endParaRPr lang="sv-SE" dirty="0"/>
          </a:p>
          <a:p>
            <a:r>
              <a:rPr lang="sv-SE" dirty="0"/>
              <a:t>Förvänta dig inte att saker och ting ska vara som hemma</a:t>
            </a:r>
            <a:br>
              <a:rPr lang="sv-SE" dirty="0"/>
            </a:br>
            <a:r>
              <a:rPr lang="sv-SE" dirty="0"/>
              <a:t>Stäng inte dörren till ditt rum</a:t>
            </a:r>
            <a:br>
              <a:rPr lang="sv-SE" dirty="0"/>
            </a:br>
            <a:r>
              <a:rPr lang="sv-SE" dirty="0"/>
              <a:t>Tänk på vilket sätt du jämför Sverige med ditt värdland</a:t>
            </a:r>
            <a:br>
              <a:rPr lang="sv-SE" dirty="0"/>
            </a:br>
            <a:br>
              <a:rPr lang="sv-SE" dirty="0"/>
            </a:br>
            <a:endParaRPr lang="sv-S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12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Alla</a:t>
            </a:r>
            <a:r>
              <a:rPr lang="sv-SE" baseline="0" dirty="0"/>
              <a:t> får information innan de reser iväg. Trygghet med rotarianer i sin närhet både i Sverige och i landet du kommer till. </a:t>
            </a:r>
            <a:endParaRPr lang="sv-S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70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Alla</a:t>
            </a:r>
            <a:r>
              <a:rPr lang="sv-SE" baseline="0" dirty="0"/>
              <a:t> får information innan de reser iväg. Trygghet med rotarianer i sin närhet både i Sverige och i landet du kommer till. </a:t>
            </a:r>
            <a:endParaRPr lang="sv-S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8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0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Ettårsutbytet</a:t>
            </a:r>
            <a:br>
              <a:rPr lang="sv-SE" dirty="0"/>
            </a:br>
            <a:r>
              <a:rPr lang="sv-SE" dirty="0"/>
              <a:t>Studieuppehåll efter 9:an, 1:an eller ev. 2:an (ca 60% reser ut mellan 1:an och 2:an)</a:t>
            </a:r>
            <a:br>
              <a:rPr lang="sv-SE" dirty="0"/>
            </a:br>
            <a:r>
              <a:rPr lang="sv-SE" dirty="0"/>
              <a:t>Ansökan hösten 2022 för läsåret 2023/2024</a:t>
            </a:r>
            <a:br>
              <a:rPr lang="sv-SE" dirty="0"/>
            </a:br>
            <a:r>
              <a:rPr lang="sv-SE" dirty="0"/>
              <a:t>Kostnad </a:t>
            </a:r>
            <a:r>
              <a:rPr lang="sv-SE" b="1" dirty="0"/>
              <a:t>55 000/65 000 kr </a:t>
            </a:r>
            <a:r>
              <a:rPr lang="sv-SE" dirty="0"/>
              <a:t>plus resan </a:t>
            </a:r>
            <a:br>
              <a:rPr lang="sv-SE" dirty="0"/>
            </a:br>
            <a:r>
              <a:rPr lang="sv-SE" dirty="0"/>
              <a:t>Kapacitet för ca 120 utresande från Sverige</a:t>
            </a:r>
            <a:br>
              <a:rPr lang="sv-SE" dirty="0"/>
            </a:br>
            <a:r>
              <a:rPr lang="sv-SE" dirty="0"/>
              <a:t>(ca 60 utresande från Sverige 2021/2022)</a:t>
            </a:r>
            <a:br>
              <a:rPr lang="sv-SE" dirty="0"/>
            </a:br>
            <a:r>
              <a:rPr lang="sv-SE" dirty="0"/>
              <a:t>Alla som söker får åka</a:t>
            </a:r>
            <a:br>
              <a:rPr lang="sv-SE" dirty="0"/>
            </a:br>
            <a:r>
              <a:rPr lang="sv-SE" dirty="0"/>
              <a:t>Läs mer i Viktiga fakta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1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Som klubb, möjlighet att lära känna en ungdom från en annan kultur och ge</a:t>
            </a:r>
            <a:r>
              <a:rPr lang="sv-SE" baseline="0" dirty="0"/>
              <a:t> studenten upplevelser för livet </a:t>
            </a:r>
            <a:endParaRPr lang="sv-S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36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Alla</a:t>
            </a:r>
            <a:r>
              <a:rPr lang="sv-SE" baseline="0" dirty="0"/>
              <a:t> får information innan de reser iväg. Trygghet med rotarianer i sin närhet både i Sverige och i landet du kommer till. </a:t>
            </a:r>
            <a:endParaRPr lang="sv-S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603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Växer som människa,</a:t>
            </a:r>
            <a:r>
              <a:rPr lang="sv-SE" baseline="0" dirty="0"/>
              <a:t> med nya erfareneter och nytt självförtroende</a:t>
            </a:r>
            <a:endParaRPr lang="sv-S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94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De kommer</a:t>
            </a:r>
            <a:r>
              <a:rPr lang="sv-SE" baseline="0" dirty="0"/>
              <a:t> ofta tillbaka på besök. Långvarig kontakt med vänner och värdfamilj</a:t>
            </a:r>
            <a:endParaRPr lang="sv-S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4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Byte familj till familj.</a:t>
            </a:r>
            <a:r>
              <a:rPr lang="sv-SE" baseline="0" dirty="0"/>
              <a:t> Några veckor hos varandra </a:t>
            </a:r>
            <a:br>
              <a:rPr lang="sv-SE" baseline="0" dirty="0"/>
            </a:br>
            <a:r>
              <a:rPr lang="sv-SE" dirty="0"/>
              <a:t>Sommarutbyte- ”familj-till-familj”</a:t>
            </a:r>
            <a:br>
              <a:rPr lang="sv-SE" dirty="0"/>
            </a:br>
            <a:r>
              <a:rPr lang="sv-SE" dirty="0"/>
              <a:t>”språkresa med utbyte”</a:t>
            </a:r>
          </a:p>
          <a:p>
            <a:r>
              <a:rPr lang="sv-SE" dirty="0"/>
              <a:t>efter (8:an) ,9:an, 1:an eller 2:an</a:t>
            </a:r>
            <a:br>
              <a:rPr lang="sv-SE" dirty="0"/>
            </a:br>
            <a:r>
              <a:rPr lang="sv-SE" dirty="0"/>
              <a:t>Registrering snarast och ansökan senast den 15 mars för sommaren 2022. Klubben ska ha godkänt utbytet innan matchning kan ske. </a:t>
            </a:r>
          </a:p>
          <a:p>
            <a:r>
              <a:rPr lang="sv-SE" dirty="0"/>
              <a:t>Kostnad 300 kr registreringsavgift och </a:t>
            </a:r>
            <a:r>
              <a:rPr lang="sv-SE" b="1" dirty="0"/>
              <a:t>4800 kr </a:t>
            </a:r>
            <a:r>
              <a:rPr lang="sv-SE" dirty="0"/>
              <a:t>programavgift plus resan och ev visum, vaccinationer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60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Läger</a:t>
            </a:r>
            <a:r>
              <a:rPr lang="sv-SE" baseline="0" dirty="0"/>
              <a:t> med olika teman. Sammanställs under januari-mars. 1-3 veckor. Man bor i rotaryfamiljer, vandrarhem, skolor mm</a:t>
            </a:r>
          </a:p>
          <a:p>
            <a:r>
              <a:rPr lang="sv-SE" dirty="0"/>
              <a:t>Läger</a:t>
            </a:r>
            <a:br>
              <a:rPr lang="sv-SE" dirty="0"/>
            </a:br>
            <a:r>
              <a:rPr lang="sv-SE" dirty="0"/>
              <a:t>40-tal läger i olika länder med teman som t.ex. musik, sport, kultur.</a:t>
            </a:r>
            <a:br>
              <a:rPr lang="sv-SE" dirty="0"/>
            </a:br>
            <a:r>
              <a:rPr lang="sv-SE" dirty="0"/>
              <a:t>Ålder: 15-24 år</a:t>
            </a:r>
            <a:br>
              <a:rPr lang="sv-SE" dirty="0"/>
            </a:br>
            <a:r>
              <a:rPr lang="sv-SE" dirty="0"/>
              <a:t>Registrering ska ske snarast och </a:t>
            </a:r>
            <a:r>
              <a:rPr lang="sv-SE" dirty="0">
                <a:highlight>
                  <a:srgbClr val="FFFF00"/>
                </a:highlight>
              </a:rPr>
              <a:t>Ansökan 15 nov-15 mars sommaren 2022</a:t>
            </a:r>
            <a:br>
              <a:rPr lang="sv-SE" dirty="0"/>
            </a:br>
            <a:r>
              <a:rPr lang="sv-SE" dirty="0"/>
              <a:t>Kostnad ca 1000 kr plus resan och ev lägeravgift (vissa läger är kostnadsfria andra har en viss avgift vilket avgörs av den som arrangerar lägret)</a:t>
            </a:r>
            <a:br>
              <a:rPr lang="sv-SE" dirty="0"/>
            </a:br>
            <a:r>
              <a:rPr lang="sv-SE" dirty="0"/>
              <a:t>Försäkring ingår i registreringsavgiften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348B-72BE-4941-B12C-09A6E5ED3F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6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4B16-9028-4E9A-BFE6-1A2336851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07BD15-8255-437D-9EA3-A28CF09B6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3ABA2-473F-428D-ABB4-350D9E64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23951-4E59-409A-B2AE-D0314E7E0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46F0D-87A6-4574-AACD-E5DED438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2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60DB-D332-4D10-B556-91118C3C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28C8A-BD7E-4AC0-B4A5-75903691C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6D24D-4712-465A-AC16-2FA0378A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4FF45-558E-427D-A688-E92D2937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DA16F-F0B8-437E-A3F6-D7480388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8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708DA-67DF-4845-A3AD-5EF04041D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3CEB7-8B9E-4CBE-965C-7C5483207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B92D0-3BBC-43CD-8307-C62A5B84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F03D7-C65A-40B1-B85F-538C4B62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02DF0-5173-4074-82E7-0A5CDDB3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4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9405-B15D-45A3-B3E3-1E54C09A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A8F0F-145A-4F57-AF6B-CBBA1D06A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2D4B5-AAAF-45DB-8218-6A188261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7551-6B11-42E1-B86A-5EBA711D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4B04E-507C-412E-A700-9FE3DA0F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2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7725-157D-436D-8D3A-7432DFE6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517D1-65AB-49FC-AE23-4CAD75896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E677C-9535-4048-9433-9DB2813F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2F9CE-8E8D-4F9C-B356-FAB8960EB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B953D-6222-4F20-826E-E53CBC26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4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C830D-BC95-4D07-88E1-D211C44C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625FE-2A9C-44EC-9EC1-9E87FC906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253BC-0077-4D36-BFE3-3FA2EC16E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A2175-ADE1-4F78-8A03-0926F7CB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11D24-65C4-4085-9978-527854C18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9E963-6252-41E5-A551-83DAC667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9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4D68-EBAA-4157-93FC-92085693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79035-00B4-4EE8-A48F-6792AE4C3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E07BF-CED0-4A6D-8A7B-98C58E336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F547D-DD05-477F-BD28-686EDB695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ED256E-922C-4BC9-B8B6-2A882021D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755363-C76F-4EB4-A404-24BED89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8D4F15-A035-4FFC-8190-8F4FE991C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F1D6A-F1E6-49D6-8E3F-EA3DF243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3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D2C9-A947-4C42-9912-B377C3EA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782D0A-871F-47CC-86C8-C8606281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C183A-0521-485F-9BA2-B482D2D3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2974-89EC-4F0D-8F77-5E74B9AE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82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8555D6-C744-4F18-AEA6-93B93039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C3C177-E9C5-498C-8B23-B571514B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B1781-82C4-4335-9488-BF759E84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1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C1B0-B4D3-484D-B18B-40B2ECCCE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050A4-A023-467D-854D-5ED751A37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51189-907F-4019-AC5D-C3AE4037E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D924D-A567-47F0-B2FA-C2985271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25049-D413-490C-BEBC-179FB2CCA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65355-8713-405D-8791-87F5C3820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5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EDA5-75A7-4D0A-9605-989FE41E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9322B-F834-450F-A5EB-03B6848E7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AA066-CE1F-4F8E-8C11-23135717F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ED641-3D90-44E7-9902-06882C98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76D4D-1D00-4E26-9BC0-515A174D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59FA0-8A12-415E-BB5A-B497E992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1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C3718-B83F-4A66-BB16-4F1C856F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E6FBE-036C-45E8-A3B7-20640BC14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09D49-A915-450C-9C99-22D3BCDF0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5B418-315D-49CA-8F49-A7E8B19384D9}" type="datetimeFigureOut">
              <a:rPr lang="en-US" smtClean="0"/>
              <a:t>9/8/2023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F9CB2-0257-4614-A5F6-E34E83DCB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7B8BD-556E-42FD-ACA7-63E23F90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38C26-5F79-429E-9A96-00672641D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0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Dans, skärmbild, grafisk design&#10;&#10;Automatiskt genererad beskrivning">
            <a:extLst>
              <a:ext uri="{FF2B5EF4-FFF2-40B4-BE49-F238E27FC236}">
                <a16:creationId xmlns:a16="http://schemas.microsoft.com/office/drawing/2014/main" id="{B6C3A301-B2BC-619E-B7F4-3D4209CD0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6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musik">
            <a:extLst>
              <a:ext uri="{FF2B5EF4-FFF2-40B4-BE49-F238E27FC236}">
                <a16:creationId xmlns:a16="http://schemas.microsoft.com/office/drawing/2014/main" id="{3869F092-01EB-AE4A-7480-254A31342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, sky, outdoor, water&#10;&#10;Description automatically generated">
            <a:extLst>
              <a:ext uri="{FF2B5EF4-FFF2-40B4-BE49-F238E27FC236}">
                <a16:creationId xmlns:a16="http://schemas.microsoft.com/office/drawing/2014/main" id="{ECDC9959-FDFE-4063-95C5-059F5A5AF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8" y="1648712"/>
            <a:ext cx="3096281" cy="4131219"/>
          </a:xfrm>
          <a:prstGeom prst="rect">
            <a:avLst/>
          </a:prstGeom>
        </p:spPr>
      </p:pic>
      <p:pic>
        <p:nvPicPr>
          <p:cNvPr id="12" name="Picture 11" descr="A group of people sitting on the beach with surfboards&#10;&#10;Description automatically generated with medium confidence">
            <a:extLst>
              <a:ext uri="{FF2B5EF4-FFF2-40B4-BE49-F238E27FC236}">
                <a16:creationId xmlns:a16="http://schemas.microsoft.com/office/drawing/2014/main" id="{1471D451-2E91-40A1-A581-AE4FB2F0B9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5" r="7016"/>
          <a:stretch/>
        </p:blipFill>
        <p:spPr>
          <a:xfrm>
            <a:off x="6903736" y="5209287"/>
            <a:ext cx="3914469" cy="1439761"/>
          </a:xfrm>
          <a:prstGeom prst="rect">
            <a:avLst/>
          </a:prstGeom>
        </p:spPr>
      </p:pic>
      <p:pic>
        <p:nvPicPr>
          <p:cNvPr id="14" name="Picture 13" descr="A picture containing outdoor, sky, skating, person&#10;&#10;Description automatically generated">
            <a:extLst>
              <a:ext uri="{FF2B5EF4-FFF2-40B4-BE49-F238E27FC236}">
                <a16:creationId xmlns:a16="http://schemas.microsoft.com/office/drawing/2014/main" id="{5F6A0AD6-4D27-4D40-944A-543856E68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30" y="1648713"/>
            <a:ext cx="3430149" cy="3430149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6AA82CF-579C-403F-B236-623716806A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/>
        </p:blipFill>
        <p:spPr>
          <a:xfrm>
            <a:off x="7972020" y="1648712"/>
            <a:ext cx="2831981" cy="3430150"/>
          </a:xfrm>
          <a:prstGeom prst="rect">
            <a:avLst/>
          </a:prstGeom>
        </p:spPr>
      </p:pic>
      <p:sp>
        <p:nvSpPr>
          <p:cNvPr id="4" name="textruta 5">
            <a:extLst>
              <a:ext uri="{FF2B5EF4-FFF2-40B4-BE49-F238E27FC236}">
                <a16:creationId xmlns:a16="http://schemas.microsoft.com/office/drawing/2014/main" id="{6417F183-0BCC-4C2D-B2C4-4484F1EA7E00}"/>
              </a:ext>
            </a:extLst>
          </p:cNvPr>
          <p:cNvSpPr txBox="1"/>
          <p:nvPr/>
        </p:nvSpPr>
        <p:spPr>
          <a:xfrm rot="21245228">
            <a:off x="3806678" y="4377766"/>
            <a:ext cx="2180871" cy="2185214"/>
          </a:xfrm>
          <a:prstGeom prst="rect">
            <a:avLst/>
          </a:prstGeom>
          <a:solidFill>
            <a:srgbClr val="0C3C7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Några citat: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i="1" dirty="0">
                <a:latin typeface="Gisha" panose="020B0502040204020203" pitchFamily="34" charset="-79"/>
                <a:cs typeface="Gisha" panose="020B0502040204020203" pitchFamily="34" charset="-79"/>
              </a:rPr>
              <a:t>Du får bara ett år! En chans.</a:t>
            </a:r>
          </a:p>
          <a:p>
            <a:endParaRPr lang="sv-SE" sz="1200" i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i="1" dirty="0">
                <a:latin typeface="Gisha" panose="020B0502040204020203" pitchFamily="34" charset="-79"/>
                <a:cs typeface="Gisha" panose="020B0502040204020203" pitchFamily="34" charset="-79"/>
              </a:rPr>
              <a:t>Åk med tomma väskor!</a:t>
            </a:r>
          </a:p>
          <a:p>
            <a:endParaRPr lang="sv-SE" sz="1200" i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i="1" dirty="0">
                <a:latin typeface="Gisha" panose="020B0502040204020203" pitchFamily="34" charset="-79"/>
                <a:cs typeface="Gisha" panose="020B0502040204020203" pitchFamily="34" charset="-79"/>
              </a:rPr>
              <a:t>Ta med något svenskt!</a:t>
            </a:r>
          </a:p>
          <a:p>
            <a:endParaRPr lang="sv-SE" sz="1200" i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i="1" dirty="0">
                <a:latin typeface="Gisha" panose="020B0502040204020203" pitchFamily="34" charset="-79"/>
                <a:cs typeface="Gisha" panose="020B0502040204020203" pitchFamily="34" charset="-79"/>
              </a:rPr>
              <a:t>”Förlåt, att jag skickar det här så sent. Kanske kan jag skylla på att jag har så kul!!”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2DF2F-F249-435A-A5C9-6B430406DE41}"/>
              </a:ext>
            </a:extLst>
          </p:cNvPr>
          <p:cNvSpPr/>
          <p:nvPr/>
        </p:nvSpPr>
        <p:spPr>
          <a:xfrm>
            <a:off x="2010169" y="309839"/>
            <a:ext cx="7028033" cy="1020198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ruta 5">
            <a:extLst>
              <a:ext uri="{FF2B5EF4-FFF2-40B4-BE49-F238E27FC236}">
                <a16:creationId xmlns:a16="http://schemas.microsoft.com/office/drawing/2014/main" id="{A4BF0F3D-B8EF-43D3-AA12-4BC382BDDDF4}"/>
              </a:ext>
            </a:extLst>
          </p:cNvPr>
          <p:cNvSpPr txBox="1"/>
          <p:nvPr/>
        </p:nvSpPr>
        <p:spPr>
          <a:xfrm>
            <a:off x="2221765" y="400297"/>
            <a:ext cx="6639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Vad säger ungdomarna?</a:t>
            </a:r>
          </a:p>
        </p:txBody>
      </p:sp>
    </p:spTree>
    <p:extLst>
      <p:ext uri="{BB962C8B-B14F-4D97-AF65-F5344CB8AC3E}">
        <p14:creationId xmlns:p14="http://schemas.microsoft.com/office/powerpoint/2010/main" val="378831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himmel, dimma, moln, siluett&#10;&#10;Automatiskt genererad beskrivning">
            <a:extLst>
              <a:ext uri="{FF2B5EF4-FFF2-40B4-BE49-F238E27FC236}">
                <a16:creationId xmlns:a16="http://schemas.microsoft.com/office/drawing/2014/main" id="{4BB30C60-05A1-74DD-0D23-56EB8404A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7E44AF-43AE-496B-8276-05994B61403F}"/>
              </a:ext>
            </a:extLst>
          </p:cNvPr>
          <p:cNvSpPr/>
          <p:nvPr/>
        </p:nvSpPr>
        <p:spPr>
          <a:xfrm>
            <a:off x="702803" y="2111367"/>
            <a:ext cx="10768761" cy="1527269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83833567-FAEB-4076-9E1C-C5A537B9B06C}"/>
              </a:ext>
            </a:extLst>
          </p:cNvPr>
          <p:cNvSpPr txBox="1"/>
          <p:nvPr/>
        </p:nvSpPr>
        <p:spPr>
          <a:xfrm>
            <a:off x="-55984" y="2321004"/>
            <a:ext cx="12378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Sommarutbyte (15-18 år)</a:t>
            </a:r>
          </a:p>
        </p:txBody>
      </p:sp>
    </p:spTree>
    <p:extLst>
      <p:ext uri="{BB962C8B-B14F-4D97-AF65-F5344CB8AC3E}">
        <p14:creationId xmlns:p14="http://schemas.microsoft.com/office/powerpoint/2010/main" val="263295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dimma, moln, siluett&#10;&#10;Automatiskt genererad beskrivning">
            <a:extLst>
              <a:ext uri="{FF2B5EF4-FFF2-40B4-BE49-F238E27FC236}">
                <a16:creationId xmlns:a16="http://schemas.microsoft.com/office/drawing/2014/main" id="{E5B24687-9973-B1BD-377F-8D00D03A1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media\Downloads\4D22E167-1657-4B65-9720-D457DDA602E9.JPG">
            <a:extLst>
              <a:ext uri="{FF2B5EF4-FFF2-40B4-BE49-F238E27FC236}">
                <a16:creationId xmlns:a16="http://schemas.microsoft.com/office/drawing/2014/main" id="{6E69516F-0022-4277-A777-2D7DE1981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6" b="2672"/>
          <a:stretch/>
        </p:blipFill>
        <p:spPr bwMode="auto">
          <a:xfrm>
            <a:off x="1885296" y="1635915"/>
            <a:ext cx="8421406" cy="47801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3">
            <a:extLst>
              <a:ext uri="{FF2B5EF4-FFF2-40B4-BE49-F238E27FC236}">
                <a16:creationId xmlns:a16="http://schemas.microsoft.com/office/drawing/2014/main" id="{2E186045-36F2-4DD9-B35F-63A07B13F9E8}"/>
              </a:ext>
            </a:extLst>
          </p:cNvPr>
          <p:cNvSpPr txBox="1"/>
          <p:nvPr/>
        </p:nvSpPr>
        <p:spPr>
          <a:xfrm>
            <a:off x="777931" y="2328985"/>
            <a:ext cx="3121407" cy="3293209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b="1" dirty="0">
                <a:latin typeface="Gisha" panose="020B0502040204020203" pitchFamily="34" charset="-79"/>
                <a:cs typeface="Gisha" panose="020B0502040204020203" pitchFamily="34" charset="-79"/>
              </a:rPr>
              <a:t>Rotarys sommarutbyte</a:t>
            </a:r>
          </a:p>
          <a:p>
            <a:endParaRPr lang="sv-SE" sz="8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För dig som är utåtriktad och flexibel</a:t>
            </a: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Vill åka till ett annat land under några sommarveckor</a:t>
            </a:r>
          </a:p>
          <a:p>
            <a:endParaRPr lang="sv-SE" sz="1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Vi matchar ihop dig med en utbytes-student i ett annat land</a:t>
            </a:r>
          </a:p>
          <a:p>
            <a:endParaRPr lang="sv-SE" sz="1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Ni bor lika länge hos varandra</a:t>
            </a:r>
          </a:p>
          <a:p>
            <a:endParaRPr lang="sv-SE" sz="1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Du får genom värdfamiljen uppleva en ny kultur, träffa nya vänner och träna språk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D2AF1-3F56-4AE2-8EA0-7680BB0CF7E7}"/>
              </a:ext>
            </a:extLst>
          </p:cNvPr>
          <p:cNvSpPr/>
          <p:nvPr/>
        </p:nvSpPr>
        <p:spPr>
          <a:xfrm>
            <a:off x="2636621" y="581695"/>
            <a:ext cx="6918757" cy="861698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ruta 5">
            <a:extLst>
              <a:ext uri="{FF2B5EF4-FFF2-40B4-BE49-F238E27FC236}">
                <a16:creationId xmlns:a16="http://schemas.microsoft.com/office/drawing/2014/main" id="{FD171020-9C8A-4F3A-8285-590740A52B4D}"/>
              </a:ext>
            </a:extLst>
          </p:cNvPr>
          <p:cNvSpPr txBox="1"/>
          <p:nvPr/>
        </p:nvSpPr>
        <p:spPr>
          <a:xfrm>
            <a:off x="2716700" y="634594"/>
            <a:ext cx="6785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Sommarutbyte (15-18år)</a:t>
            </a:r>
          </a:p>
        </p:txBody>
      </p:sp>
      <p:sp>
        <p:nvSpPr>
          <p:cNvPr id="8" name="textruta 5">
            <a:extLst>
              <a:ext uri="{FF2B5EF4-FFF2-40B4-BE49-F238E27FC236}">
                <a16:creationId xmlns:a16="http://schemas.microsoft.com/office/drawing/2014/main" id="{696FED78-BD77-4AD4-A6F0-318C321FADCD}"/>
              </a:ext>
            </a:extLst>
          </p:cNvPr>
          <p:cNvSpPr txBox="1"/>
          <p:nvPr/>
        </p:nvSpPr>
        <p:spPr>
          <a:xfrm>
            <a:off x="8537766" y="4243889"/>
            <a:ext cx="3121406" cy="2032416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sv-SE" sz="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Ansökan snarast, senast den </a:t>
            </a:r>
            <a:r>
              <a:rPr lang="sv-SE" sz="1200" b="1" dirty="0">
                <a:solidFill>
                  <a:srgbClr val="F7A81B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15 februari</a:t>
            </a:r>
            <a:endParaRPr lang="sv-SE" sz="1200" dirty="0">
              <a:solidFill>
                <a:srgbClr val="F7A81B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800" b="1" dirty="0">
              <a:solidFill>
                <a:schemeClr val="accent4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Registreringsavgift: </a:t>
            </a:r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300 kr </a:t>
            </a:r>
          </a:p>
          <a:p>
            <a:endParaRPr lang="sv-SE" sz="12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Programavgift: </a:t>
            </a:r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6 000 kr</a:t>
            </a:r>
          </a:p>
          <a:p>
            <a:endParaRPr lang="sv-SE" sz="5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000" dirty="0">
                <a:latin typeface="Gisha" panose="020B0502040204020203" pitchFamily="34" charset="-79"/>
                <a:cs typeface="Gisha" panose="020B0502040204020203" pitchFamily="34" charset="-79"/>
              </a:rPr>
              <a:t>Försäkring ingår i avgiften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000" dirty="0">
                <a:latin typeface="Gisha" panose="020B0502040204020203" pitchFamily="34" charset="-79"/>
                <a:cs typeface="Gisha" panose="020B0502040204020203" pitchFamily="34" charset="-79"/>
              </a:rPr>
              <a:t>Rotaryklubb godkänner utbytet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000" dirty="0">
                <a:latin typeface="Gisha" panose="020B0502040204020203" pitchFamily="34" charset="-79"/>
                <a:cs typeface="Gisha" panose="020B0502040204020203" pitchFamily="34" charset="-79"/>
              </a:rPr>
              <a:t>Inget krav på medlemskap i Rotary</a:t>
            </a:r>
          </a:p>
          <a:p>
            <a:pPr>
              <a:lnSpc>
                <a:spcPct val="150000"/>
              </a:lnSpc>
            </a:pPr>
            <a:endParaRPr lang="sv-SE" sz="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86351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himmel, dimma, moln, siluett&#10;&#10;Automatiskt genererad beskrivning">
            <a:extLst>
              <a:ext uri="{FF2B5EF4-FFF2-40B4-BE49-F238E27FC236}">
                <a16:creationId xmlns:a16="http://schemas.microsoft.com/office/drawing/2014/main" id="{B1E41740-FF95-79C1-51AD-46E012CB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674EE8-4F63-4D8B-A2B8-4FBF991381C2}"/>
              </a:ext>
            </a:extLst>
          </p:cNvPr>
          <p:cNvSpPr/>
          <p:nvPr/>
        </p:nvSpPr>
        <p:spPr>
          <a:xfrm>
            <a:off x="1141112" y="2111367"/>
            <a:ext cx="9960158" cy="1527269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AA923195-715B-4FEB-918A-237BF42346A1}"/>
              </a:ext>
            </a:extLst>
          </p:cNvPr>
          <p:cNvSpPr txBox="1"/>
          <p:nvPr/>
        </p:nvSpPr>
        <p:spPr>
          <a:xfrm>
            <a:off x="1399591" y="2321004"/>
            <a:ext cx="9392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Läger (15-24 år)</a:t>
            </a:r>
          </a:p>
        </p:txBody>
      </p:sp>
    </p:spTree>
    <p:extLst>
      <p:ext uri="{BB962C8B-B14F-4D97-AF65-F5344CB8AC3E}">
        <p14:creationId xmlns:p14="http://schemas.microsoft.com/office/powerpoint/2010/main" val="107534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himmel, dimma, moln, siluett&#10;&#10;Automatiskt genererad beskrivning">
            <a:extLst>
              <a:ext uri="{FF2B5EF4-FFF2-40B4-BE49-F238E27FC236}">
                <a16:creationId xmlns:a16="http://schemas.microsoft.com/office/drawing/2014/main" id="{20149214-2633-1C2F-79C2-FAF6EE41D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Victoria Shivelys foto.">
            <a:extLst>
              <a:ext uri="{FF2B5EF4-FFF2-40B4-BE49-F238E27FC236}">
                <a16:creationId xmlns:a16="http://schemas.microsoft.com/office/drawing/2014/main" id="{E66AA9C2-48FF-4871-A40D-5AC2AFCE7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r="11534"/>
          <a:stretch/>
        </p:blipFill>
        <p:spPr bwMode="auto">
          <a:xfrm>
            <a:off x="418687" y="1655057"/>
            <a:ext cx="5835573" cy="449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edia\Downloads\FullSizeRender(10).jpg">
            <a:extLst>
              <a:ext uri="{FF2B5EF4-FFF2-40B4-BE49-F238E27FC236}">
                <a16:creationId xmlns:a16="http://schemas.microsoft.com/office/drawing/2014/main" id="{7DB428D5-2DA1-401E-82DC-E2894E031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t="49689" r="18815" b="16318"/>
          <a:stretch/>
        </p:blipFill>
        <p:spPr bwMode="auto">
          <a:xfrm>
            <a:off x="6485063" y="1655057"/>
            <a:ext cx="5288250" cy="226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4">
            <a:extLst>
              <a:ext uri="{FF2B5EF4-FFF2-40B4-BE49-F238E27FC236}">
                <a16:creationId xmlns:a16="http://schemas.microsoft.com/office/drawing/2014/main" id="{302BB403-A84D-4EE5-8C2F-756216EB9AAB}"/>
              </a:ext>
            </a:extLst>
          </p:cNvPr>
          <p:cNvSpPr txBox="1"/>
          <p:nvPr/>
        </p:nvSpPr>
        <p:spPr>
          <a:xfrm>
            <a:off x="4787764" y="4068775"/>
            <a:ext cx="4435365" cy="2123658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b="1" dirty="0">
                <a:latin typeface="Gisha" panose="020B0502040204020203" pitchFamily="34" charset="-79"/>
                <a:cs typeface="Gisha" panose="020B0502040204020203" pitchFamily="34" charset="-79"/>
              </a:rPr>
              <a:t>Rotarys läger </a:t>
            </a:r>
          </a:p>
          <a:p>
            <a:endParaRPr lang="sv-SE" sz="10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Med ungdomar i din egen ålder, alla från olika länder</a:t>
            </a:r>
          </a:p>
          <a:p>
            <a:endParaRPr lang="sv-SE" sz="10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Du behöver vara utåtriktad, bjuda på dig själv och prata engelska någorlunda obehindrat </a:t>
            </a:r>
          </a:p>
          <a:p>
            <a:endParaRPr lang="sv-SE" sz="10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Välja mellan ett 40-tal läger med olika teman:  musik, sport, kultur mm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79912C-6B1B-42B3-91D1-A939AA7A07BE}"/>
              </a:ext>
            </a:extLst>
          </p:cNvPr>
          <p:cNvSpPr/>
          <p:nvPr/>
        </p:nvSpPr>
        <p:spPr>
          <a:xfrm>
            <a:off x="1727916" y="333802"/>
            <a:ext cx="9514294" cy="1057983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ruta 5">
            <a:extLst>
              <a:ext uri="{FF2B5EF4-FFF2-40B4-BE49-F238E27FC236}">
                <a16:creationId xmlns:a16="http://schemas.microsoft.com/office/drawing/2014/main" id="{AD700925-F2B4-4E2E-8667-8A0831E978D8}"/>
              </a:ext>
            </a:extLst>
          </p:cNvPr>
          <p:cNvSpPr txBox="1"/>
          <p:nvPr/>
        </p:nvSpPr>
        <p:spPr>
          <a:xfrm>
            <a:off x="1900622" y="478072"/>
            <a:ext cx="9168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Läger: Fartfyllda dagar (15-24 år)</a:t>
            </a:r>
          </a:p>
        </p:txBody>
      </p:sp>
      <p:sp>
        <p:nvSpPr>
          <p:cNvPr id="6" name="textruta 7">
            <a:extLst>
              <a:ext uri="{FF2B5EF4-FFF2-40B4-BE49-F238E27FC236}">
                <a16:creationId xmlns:a16="http://schemas.microsoft.com/office/drawing/2014/main" id="{E906B85A-5F8B-4C95-B0AE-859E284A87AC}"/>
              </a:ext>
            </a:extLst>
          </p:cNvPr>
          <p:cNvSpPr txBox="1"/>
          <p:nvPr/>
        </p:nvSpPr>
        <p:spPr>
          <a:xfrm>
            <a:off x="9356796" y="4044975"/>
            <a:ext cx="2533081" cy="2123658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sv-SE" sz="3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latin typeface="Gisha" panose="020B0502040204020203" pitchFamily="34" charset="-79"/>
                <a:cs typeface="Gisha" panose="020B0502040204020203" pitchFamily="34" charset="-79"/>
              </a:rPr>
              <a:t>Först till kvarn!</a:t>
            </a:r>
          </a:p>
          <a:p>
            <a:endParaRPr lang="sv-SE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latin typeface="Gisha" panose="020B0502040204020203" pitchFamily="34" charset="-79"/>
                <a:cs typeface="Gisha" panose="020B0502040204020203" pitchFamily="34" charset="-79"/>
              </a:rPr>
              <a:t>Ansökan snarast</a:t>
            </a:r>
            <a:r>
              <a:rPr lang="sv-SE" sz="1200" b="1" dirty="0">
                <a:solidFill>
                  <a:srgbClr val="F7A81B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, senast 15 mars</a:t>
            </a:r>
          </a:p>
          <a:p>
            <a:endParaRPr lang="sv-SE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Registreringsavgift: </a:t>
            </a:r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1 500 kr </a:t>
            </a:r>
            <a:b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sv-SE" sz="12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Vissa läger är kostnadsfria, andra har en avgift som avgörs av arrangören</a:t>
            </a:r>
            <a:endParaRPr lang="sv-SE" sz="12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12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dirty="0">
                <a:latin typeface="Gisha" panose="020B0502040204020203" pitchFamily="34" charset="-79"/>
                <a:cs typeface="Gisha" panose="020B0502040204020203" pitchFamily="34" charset="-79"/>
              </a:rPr>
              <a:t>Inget krav på medlemskap i Rotary</a:t>
            </a:r>
          </a:p>
          <a:p>
            <a:endParaRPr lang="sv-SE" sz="7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4441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person, skärmbild&#10;&#10;Automatiskt genererad beskrivning">
            <a:extLst>
              <a:ext uri="{FF2B5EF4-FFF2-40B4-BE49-F238E27FC236}">
                <a16:creationId xmlns:a16="http://schemas.microsoft.com/office/drawing/2014/main" id="{D4B65240-4123-2A4A-106B-EDC20C1B3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FBB9A1-7B6F-4DE3-A044-18B1BB005DF1}"/>
              </a:ext>
            </a:extLst>
          </p:cNvPr>
          <p:cNvSpPr/>
          <p:nvPr/>
        </p:nvSpPr>
        <p:spPr>
          <a:xfrm>
            <a:off x="381001" y="2111367"/>
            <a:ext cx="11506200" cy="1527269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4C2FA2D8-128C-48F9-9954-178828550350}"/>
              </a:ext>
            </a:extLst>
          </p:cNvPr>
          <p:cNvSpPr txBox="1"/>
          <p:nvPr/>
        </p:nvSpPr>
        <p:spPr>
          <a:xfrm>
            <a:off x="1" y="232100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Georgiastipendiet (18-24 år)</a:t>
            </a:r>
          </a:p>
        </p:txBody>
      </p:sp>
    </p:spTree>
    <p:extLst>
      <p:ext uri="{BB962C8B-B14F-4D97-AF65-F5344CB8AC3E}">
        <p14:creationId xmlns:p14="http://schemas.microsoft.com/office/powerpoint/2010/main" val="925058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, skärmbild&#10;&#10;Automatiskt genererad beskrivning">
            <a:extLst>
              <a:ext uri="{FF2B5EF4-FFF2-40B4-BE49-F238E27FC236}">
                <a16:creationId xmlns:a16="http://schemas.microsoft.com/office/drawing/2014/main" id="{188B8C43-98CB-1483-963E-1371FDA28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5">
            <a:extLst>
              <a:ext uri="{FF2B5EF4-FFF2-40B4-BE49-F238E27FC236}">
                <a16:creationId xmlns:a16="http://schemas.microsoft.com/office/drawing/2014/main" id="{3D7E92A2-6567-4B36-92B8-87013E128D46}"/>
              </a:ext>
            </a:extLst>
          </p:cNvPr>
          <p:cNvSpPr/>
          <p:nvPr/>
        </p:nvSpPr>
        <p:spPr>
          <a:xfrm>
            <a:off x="4718207" y="4356612"/>
            <a:ext cx="4921157" cy="1631216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v-SE" b="1" dirty="0">
                <a:latin typeface="Gisha" panose="020B0502040204020203" pitchFamily="34" charset="-79"/>
                <a:cs typeface="Gisha" panose="020B0502040204020203" pitchFamily="34" charset="-79"/>
              </a:rPr>
              <a:t>Vad är Georgiastipendiet?</a:t>
            </a:r>
          </a:p>
          <a:p>
            <a:endParaRPr lang="sv-SE" sz="12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Utländska studenter har tilldelats stipendier årligen sedan 1946, sponsrade av Rotaryklubbarna i staten Georgia, USA</a:t>
            </a:r>
          </a:p>
          <a:p>
            <a:endParaRPr lang="sv-SE" sz="1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Stipendiet omfattar terminsavgifter för college, läromedel, kost och logi på campus samt ett mindre omkostnads-bidrag</a:t>
            </a:r>
          </a:p>
        </p:txBody>
      </p:sp>
      <p:sp>
        <p:nvSpPr>
          <p:cNvPr id="6" name="Rektangel 7">
            <a:extLst>
              <a:ext uri="{FF2B5EF4-FFF2-40B4-BE49-F238E27FC236}">
                <a16:creationId xmlns:a16="http://schemas.microsoft.com/office/drawing/2014/main" id="{CF2859E3-3B81-4FC0-9647-2EE65AA8ABFE}"/>
              </a:ext>
            </a:extLst>
          </p:cNvPr>
          <p:cNvSpPr/>
          <p:nvPr/>
        </p:nvSpPr>
        <p:spPr>
          <a:xfrm>
            <a:off x="553670" y="1955955"/>
            <a:ext cx="3999459" cy="4031873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v-SE" b="1" dirty="0">
                <a:latin typeface="Gisha" panose="020B0502040204020203" pitchFamily="34" charset="-79"/>
                <a:cs typeface="Gisha" panose="020B0502040204020203" pitchFamily="34" charset="-79"/>
              </a:rPr>
              <a:t>Vilka kan söka?</a:t>
            </a:r>
            <a:endParaRPr lang="sv-SE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Vara lägst 18 och högst 24 år när studieåret börjar 1 augusti (inget undantag!) </a:t>
            </a:r>
          </a:p>
          <a:p>
            <a:endParaRPr lang="sv-SE" sz="1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Sökande får inte vara gift eller förlovad, och får heller inte tidigare ha studerat i USA </a:t>
            </a:r>
            <a:r>
              <a:rPr lang="sv-SE" sz="1400" b="1" dirty="0">
                <a:solidFill>
                  <a:schemeClr val="accent4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mer än högst fyra månader</a:t>
            </a:r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. Goda studieresultat från gymnasiet krävs</a:t>
            </a:r>
          </a:p>
          <a:p>
            <a:endParaRPr lang="sv-SE" sz="1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Rotaryklubbens uppgift</a:t>
            </a:r>
            <a:endParaRPr lang="sv-SE" sz="1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Som sökande ska du bli rekommenderad av en Rotaryklubb. Klubben ska efter intervju intyga att:</a:t>
            </a:r>
          </a:p>
          <a:p>
            <a:endParaRPr lang="sv-SE" sz="1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”</a:t>
            </a:r>
            <a:r>
              <a:rPr lang="sv-SE" sz="1400" i="1" dirty="0">
                <a:latin typeface="Gisha" panose="020B0502040204020203" pitchFamily="34" charset="-79"/>
                <a:cs typeface="Gisha" panose="020B0502040204020203" pitchFamily="34" charset="-79"/>
              </a:rPr>
              <a:t>A person of high ideals, good moral character, superior academic ability, outstanding leadership qualities, and will represent to the Rotarians of the State of Georgia the ideals of Rotary</a:t>
            </a:r>
            <a:r>
              <a:rPr lang="sv-SE" sz="1400" dirty="0">
                <a:latin typeface="Gisha" panose="020B0502040204020203" pitchFamily="34" charset="-79"/>
                <a:cs typeface="Gisha" panose="020B0502040204020203" pitchFamily="34" charset="-79"/>
              </a:rPr>
              <a:t>".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1CD136-6E53-4B3A-AD83-B5F3ED6F8DA7}"/>
              </a:ext>
            </a:extLst>
          </p:cNvPr>
          <p:cNvSpPr/>
          <p:nvPr/>
        </p:nvSpPr>
        <p:spPr>
          <a:xfrm>
            <a:off x="553670" y="414677"/>
            <a:ext cx="8329074" cy="1342212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ruta 5">
            <a:extLst>
              <a:ext uri="{FF2B5EF4-FFF2-40B4-BE49-F238E27FC236}">
                <a16:creationId xmlns:a16="http://schemas.microsoft.com/office/drawing/2014/main" id="{7A152FF7-0F44-40B1-819B-A4DAC744C5C9}"/>
              </a:ext>
            </a:extLst>
          </p:cNvPr>
          <p:cNvSpPr txBox="1"/>
          <p:nvPr/>
        </p:nvSpPr>
        <p:spPr>
          <a:xfrm>
            <a:off x="796185" y="717018"/>
            <a:ext cx="7717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Georgiastipendiet (18-24 år)</a:t>
            </a:r>
          </a:p>
        </p:txBody>
      </p:sp>
      <p:sp>
        <p:nvSpPr>
          <p:cNvPr id="10" name="textruta 7">
            <a:extLst>
              <a:ext uri="{FF2B5EF4-FFF2-40B4-BE49-F238E27FC236}">
                <a16:creationId xmlns:a16="http://schemas.microsoft.com/office/drawing/2014/main" id="{A062E0BB-0659-4BDB-946F-98D9E3A90CF4}"/>
              </a:ext>
            </a:extLst>
          </p:cNvPr>
          <p:cNvSpPr txBox="1"/>
          <p:nvPr/>
        </p:nvSpPr>
        <p:spPr>
          <a:xfrm>
            <a:off x="4718207" y="1955955"/>
            <a:ext cx="2814839" cy="2215991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Komplett ansökan </a:t>
            </a:r>
            <a:r>
              <a:rPr lang="sv-SE" sz="1400" b="1" dirty="0">
                <a:solidFill>
                  <a:srgbClr val="F7A81B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15 augusti</a:t>
            </a:r>
          </a:p>
          <a:p>
            <a:endParaRPr lang="sv-SE" sz="1400" i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i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Ansökan innehåller många steg med intervjuer och tester. </a:t>
            </a:r>
          </a:p>
          <a:p>
            <a:endParaRPr lang="sv-SE" sz="1400" i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i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Tips! Sök gärna redan i februari, </a:t>
            </a:r>
            <a:r>
              <a:rPr lang="sv-SE" sz="1400" b="1" i="1" u="sng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året innan </a:t>
            </a:r>
            <a:r>
              <a:rPr lang="sv-SE" sz="1400" i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du vill åka ut!</a:t>
            </a:r>
            <a:br>
              <a:rPr lang="sv-SE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sv-SE" sz="14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Inget krav på medlemskap i Rotary</a:t>
            </a:r>
          </a:p>
          <a:p>
            <a:endParaRPr lang="sv-SE" sz="12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768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himmel, dimma, moln, siluett&#10;&#10;Automatiskt genererad beskrivning">
            <a:extLst>
              <a:ext uri="{FF2B5EF4-FFF2-40B4-BE49-F238E27FC236}">
                <a16:creationId xmlns:a16="http://schemas.microsoft.com/office/drawing/2014/main" id="{3B584674-0B20-2CF1-47AE-B08FF66BA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6390E2-E140-4047-9FEB-4263938763F5}"/>
              </a:ext>
            </a:extLst>
          </p:cNvPr>
          <p:cNvSpPr/>
          <p:nvPr/>
        </p:nvSpPr>
        <p:spPr>
          <a:xfrm>
            <a:off x="460310" y="2111367"/>
            <a:ext cx="10649340" cy="1527269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3A60A52B-05F1-4570-B37F-781FA9455A7B}"/>
              </a:ext>
            </a:extLst>
          </p:cNvPr>
          <p:cNvSpPr txBox="1"/>
          <p:nvPr/>
        </p:nvSpPr>
        <p:spPr>
          <a:xfrm>
            <a:off x="460310" y="2321003"/>
            <a:ext cx="10649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What to do &amp; not to do..</a:t>
            </a:r>
          </a:p>
        </p:txBody>
      </p:sp>
    </p:spTree>
    <p:extLst>
      <p:ext uri="{BB962C8B-B14F-4D97-AF65-F5344CB8AC3E}">
        <p14:creationId xmlns:p14="http://schemas.microsoft.com/office/powerpoint/2010/main" val="4068575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himmel, dimma, moln, siluett&#10;&#10;Automatiskt genererad beskrivning">
            <a:extLst>
              <a:ext uri="{FF2B5EF4-FFF2-40B4-BE49-F238E27FC236}">
                <a16:creationId xmlns:a16="http://schemas.microsoft.com/office/drawing/2014/main" id="{61289156-CC2D-2CAB-F0E5-82CD5A8EB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2" descr="http://youthexchange.rotary5060.com/images/6_bees(1).jpg">
            <a:extLst>
              <a:ext uri="{FF2B5EF4-FFF2-40B4-BE49-F238E27FC236}">
                <a16:creationId xmlns:a16="http://schemas.microsoft.com/office/drawing/2014/main" id="{A61F74BA-702A-4819-AAF4-E1E4E56B7C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7" y="1916285"/>
            <a:ext cx="3241342" cy="32413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2AD09B0-DB58-4A17-8D3A-AD9E2EAA9329}"/>
              </a:ext>
            </a:extLst>
          </p:cNvPr>
          <p:cNvSpPr txBox="1">
            <a:spLocks/>
          </p:cNvSpPr>
          <p:nvPr/>
        </p:nvSpPr>
        <p:spPr>
          <a:xfrm>
            <a:off x="4254437" y="1930738"/>
            <a:ext cx="7389507" cy="3234654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bg2">
                    <a:lumMod val="25000"/>
                  </a:schemeClr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bg2">
                    <a:lumMod val="25000"/>
                  </a:schemeClr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bg2">
                    <a:lumMod val="25000"/>
                  </a:schemeClr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2">
                    <a:lumMod val="25000"/>
                  </a:schemeClr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2">
                    <a:lumMod val="25000"/>
                  </a:schemeClr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sv-SE" sz="1800" b="1" dirty="0">
                <a:solidFill>
                  <a:srgbClr val="F7A81B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The six B” – gör det bästa av ditt utbyte!</a:t>
            </a:r>
          </a:p>
          <a:p>
            <a:pPr>
              <a:buFont typeface="Arial" pitchFamily="34" charset="0"/>
              <a:buNone/>
            </a:pPr>
            <a:endParaRPr lang="sv-SE" sz="14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da-DK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Be first – </a:t>
            </a:r>
            <a:r>
              <a:rPr lang="da-DK" sz="14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se dig omkring, håll dig framme</a:t>
            </a:r>
          </a:p>
          <a:p>
            <a:r>
              <a:rPr lang="sv-SE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Be curious – </a:t>
            </a:r>
            <a:r>
              <a:rPr lang="sv-SE" sz="14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var nyfiken, intressera dig för allt omkring dig, visa intresse</a:t>
            </a:r>
          </a:p>
          <a:p>
            <a:r>
              <a:rPr lang="sv-SE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Be on Purpose – </a:t>
            </a:r>
            <a:r>
              <a:rPr lang="sv-SE" sz="14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när du gör något, gör det med inlevelse/hjärtat</a:t>
            </a:r>
          </a:p>
          <a:p>
            <a:r>
              <a:rPr lang="sv-SE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Be grateful – </a:t>
            </a:r>
            <a:r>
              <a:rPr lang="sv-SE" sz="14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kom ihåg att säga tack, bekräfta det andra gör för dig, det är uppmuntrande, god spiral</a:t>
            </a:r>
          </a:p>
          <a:p>
            <a:r>
              <a:rPr lang="sv-SE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Be of service – </a:t>
            </a:r>
            <a:r>
              <a:rPr lang="sv-SE" sz="14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hjälp till där du kan, osjälviskt ”Service above self” ger tillfredsställelse</a:t>
            </a:r>
          </a:p>
          <a:p>
            <a:r>
              <a:rPr lang="sv-SE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Be here now – </a:t>
            </a:r>
            <a:r>
              <a:rPr lang="sv-SE" sz="14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Njut av varje dag och stund, utnyttja tiden (Carpe diem)</a:t>
            </a:r>
          </a:p>
          <a:p>
            <a:pPr marL="0" indent="0">
              <a:buNone/>
            </a:pPr>
            <a:endParaRPr lang="sv-SE" sz="14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>
              <a:buNone/>
            </a:pPr>
            <a:r>
              <a:rPr lang="sv-SE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Allt är inte roligt men gör det bästa av dagen!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Everything is not fun but make the best of each and every day – remember to smile!</a:t>
            </a:r>
            <a:endParaRPr lang="sv-SE" sz="14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ADEC70-CF01-44AB-9554-C5C5CF490B02}"/>
              </a:ext>
            </a:extLst>
          </p:cNvPr>
          <p:cNvSpPr/>
          <p:nvPr/>
        </p:nvSpPr>
        <p:spPr>
          <a:xfrm>
            <a:off x="1450825" y="2817583"/>
            <a:ext cx="1524806" cy="14387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E96EB2B-A06E-43F4-9708-C6559812D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51" y="2929813"/>
            <a:ext cx="1284553" cy="13265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245588-5B62-48DC-8253-88413ADDC54F}"/>
              </a:ext>
            </a:extLst>
          </p:cNvPr>
          <p:cNvSpPr/>
          <p:nvPr/>
        </p:nvSpPr>
        <p:spPr>
          <a:xfrm>
            <a:off x="186610" y="215912"/>
            <a:ext cx="11818780" cy="1129238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ruta 5">
            <a:extLst>
              <a:ext uri="{FF2B5EF4-FFF2-40B4-BE49-F238E27FC236}">
                <a16:creationId xmlns:a16="http://schemas.microsoft.com/office/drawing/2014/main" id="{33D4AB28-E936-4ADC-9C0F-E749F4C08BC1}"/>
              </a:ext>
            </a:extLst>
          </p:cNvPr>
          <p:cNvSpPr txBox="1"/>
          <p:nvPr/>
        </p:nvSpPr>
        <p:spPr>
          <a:xfrm>
            <a:off x="0" y="395810"/>
            <a:ext cx="12005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Vad ska man göra? ”What to do – </a:t>
            </a:r>
            <a:r>
              <a:rPr lang="sv-SE" sz="4400" b="1" dirty="0">
                <a:solidFill>
                  <a:srgbClr val="F7A81B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Attitude</a:t>
            </a:r>
            <a:r>
              <a:rPr lang="sv-SE" sz="4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1419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himmel, dimma, moln, siluett&#10;&#10;Automatiskt genererad beskrivning">
            <a:extLst>
              <a:ext uri="{FF2B5EF4-FFF2-40B4-BE49-F238E27FC236}">
                <a16:creationId xmlns:a16="http://schemas.microsoft.com/office/drawing/2014/main" id="{B0C3750D-EAF2-FD0E-136E-C75EF28E7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B442D1CC-B06D-47D1-B0D2-A60C49970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769" y="1888853"/>
            <a:ext cx="5893145" cy="3923797"/>
          </a:xfr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sv-SE" b="1" dirty="0">
                <a:latin typeface="Gisha" panose="020B0502040204020203" pitchFamily="34" charset="-79"/>
                <a:cs typeface="Gisha" panose="020B0502040204020203" pitchFamily="34" charset="-79"/>
              </a:rPr>
              <a:t>”The four D’s”</a:t>
            </a:r>
          </a:p>
          <a:p>
            <a:pPr>
              <a:buNone/>
            </a:pPr>
            <a:endParaRPr lang="sv-SE" sz="1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>
              <a:buNone/>
            </a:pPr>
            <a:r>
              <a:rPr lang="sv-SE" sz="1800" b="1" dirty="0">
                <a:latin typeface="Gisha" panose="020B0502040204020203" pitchFamily="34" charset="-79"/>
                <a:cs typeface="Gisha" panose="020B0502040204020203" pitchFamily="34" charset="-79"/>
              </a:rPr>
              <a:t>Driving</a:t>
            </a:r>
            <a:r>
              <a:rPr lang="sv-SE" sz="1800" dirty="0">
                <a:latin typeface="Gisha" panose="020B0502040204020203" pitchFamily="34" charset="-79"/>
                <a:cs typeface="Gisha" panose="020B0502040204020203" pitchFamily="34" charset="-79"/>
              </a:rPr>
              <a:t> - Förbud mot att framföra motorfordon</a:t>
            </a:r>
          </a:p>
          <a:p>
            <a:pPr marL="0" indent="0">
              <a:buNone/>
            </a:pPr>
            <a:r>
              <a:rPr lang="sv-SE" sz="1800" b="1" dirty="0">
                <a:latin typeface="Gisha" panose="020B0502040204020203" pitchFamily="34" charset="-79"/>
                <a:cs typeface="Gisha" panose="020B0502040204020203" pitchFamily="34" charset="-79"/>
              </a:rPr>
              <a:t>Drugs</a:t>
            </a:r>
            <a:r>
              <a:rPr lang="sv-SE" sz="1800" dirty="0">
                <a:latin typeface="Gisha" panose="020B0502040204020203" pitchFamily="34" charset="-79"/>
                <a:cs typeface="Gisha" panose="020B0502040204020203" pitchFamily="34" charset="-79"/>
              </a:rPr>
              <a:t> - Förbud mot droger</a:t>
            </a:r>
          </a:p>
          <a:p>
            <a:pPr marL="0" indent="0">
              <a:buNone/>
            </a:pPr>
            <a:r>
              <a:rPr lang="sv-SE" sz="1800" b="1" dirty="0">
                <a:latin typeface="Gisha" panose="020B0502040204020203" pitchFamily="34" charset="-79"/>
                <a:cs typeface="Gisha" panose="020B0502040204020203" pitchFamily="34" charset="-79"/>
              </a:rPr>
              <a:t>Drinking</a:t>
            </a:r>
            <a:r>
              <a:rPr lang="sv-SE" sz="1800" dirty="0">
                <a:latin typeface="Gisha" panose="020B0502040204020203" pitchFamily="34" charset="-79"/>
                <a:cs typeface="Gisha" panose="020B0502040204020203" pitchFamily="34" charset="-79"/>
              </a:rPr>
              <a:t> - Förbud mot alkohol</a:t>
            </a:r>
          </a:p>
          <a:p>
            <a:pPr marL="0" indent="0">
              <a:buNone/>
            </a:pPr>
            <a:r>
              <a:rPr lang="sv-SE" sz="1800" b="1" dirty="0">
                <a:latin typeface="Gisha" panose="020B0502040204020203" pitchFamily="34" charset="-79"/>
                <a:cs typeface="Gisha" panose="020B0502040204020203" pitchFamily="34" charset="-79"/>
              </a:rPr>
              <a:t>Dating</a:t>
            </a:r>
            <a:r>
              <a:rPr lang="sv-SE" sz="1800" dirty="0">
                <a:latin typeface="Gisha" panose="020B0502040204020203" pitchFamily="34" charset="-79"/>
                <a:cs typeface="Gisha" panose="020B0502040204020203" pitchFamily="34" charset="-79"/>
              </a:rPr>
              <a:t> - Förbud mot dating</a:t>
            </a:r>
          </a:p>
          <a:p>
            <a:pPr marL="0" indent="0">
              <a:buNone/>
            </a:pPr>
            <a:endParaRPr lang="sv-SE" sz="3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>
              <a:buNone/>
            </a:pPr>
            <a:r>
              <a:rPr lang="sv-SE" sz="1800" dirty="0">
                <a:latin typeface="Gisha" panose="020B0502040204020203" pitchFamily="34" charset="-79"/>
                <a:cs typeface="Gisha" panose="020B0502040204020203" pitchFamily="34" charset="-79"/>
              </a:rPr>
              <a:t>No </a:t>
            </a:r>
            <a:r>
              <a:rPr lang="sv-SE" sz="1800" b="1" dirty="0">
                <a:latin typeface="Gisha" panose="020B0502040204020203" pitchFamily="34" charset="-79"/>
                <a:cs typeface="Gisha" panose="020B0502040204020203" pitchFamily="34" charset="-79"/>
              </a:rPr>
              <a:t>decorating</a:t>
            </a:r>
          </a:p>
          <a:p>
            <a:pPr marL="0" indent="0">
              <a:buNone/>
            </a:pPr>
            <a:r>
              <a:rPr lang="sv-SE" sz="1800" dirty="0">
                <a:latin typeface="Gisha" panose="020B0502040204020203" pitchFamily="34" charset="-79"/>
                <a:cs typeface="Gisha" panose="020B0502040204020203" pitchFamily="34" charset="-79"/>
              </a:rPr>
              <a:t>No </a:t>
            </a:r>
            <a:r>
              <a:rPr lang="sv-SE" sz="1800" b="1" dirty="0">
                <a:latin typeface="Gisha" panose="020B0502040204020203" pitchFamily="34" charset="-79"/>
                <a:cs typeface="Gisha" panose="020B0502040204020203" pitchFamily="34" charset="-79"/>
              </a:rPr>
              <a:t>down loading</a:t>
            </a:r>
          </a:p>
          <a:p>
            <a:pPr lvl="0">
              <a:buNone/>
            </a:pPr>
            <a:endParaRPr lang="sv-SE" sz="1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>
              <a:buNone/>
            </a:pPr>
            <a:r>
              <a:rPr lang="sv-SE" sz="1800" i="1" dirty="0">
                <a:solidFill>
                  <a:schemeClr val="accent4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Även om du fyller 18 år är det Rotarys regler som gäller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4271B3-B154-4534-BEE7-628C61ACD1C1}"/>
              </a:ext>
            </a:extLst>
          </p:cNvPr>
          <p:cNvSpPr/>
          <p:nvPr/>
        </p:nvSpPr>
        <p:spPr>
          <a:xfrm>
            <a:off x="827314" y="445864"/>
            <a:ext cx="10700747" cy="989970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669FDC9-023E-478D-ABFD-6FA065B755E4}"/>
              </a:ext>
            </a:extLst>
          </p:cNvPr>
          <p:cNvSpPr txBox="1"/>
          <p:nvPr/>
        </p:nvSpPr>
        <p:spPr>
          <a:xfrm>
            <a:off x="495343" y="556128"/>
            <a:ext cx="11364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Uppförandekod: Vad man inte får göra</a:t>
            </a:r>
          </a:p>
        </p:txBody>
      </p:sp>
    </p:spTree>
    <p:extLst>
      <p:ext uri="{BB962C8B-B14F-4D97-AF65-F5344CB8AC3E}">
        <p14:creationId xmlns:p14="http://schemas.microsoft.com/office/powerpoint/2010/main" val="178061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 descr="En bild som visar text, skärmbild, karta&#10;&#10;Automatiskt genererad beskrivning">
            <a:extLst>
              <a:ext uri="{FF2B5EF4-FFF2-40B4-BE49-F238E27FC236}">
                <a16:creationId xmlns:a16="http://schemas.microsoft.com/office/drawing/2014/main" id="{177CAB01-D431-93C4-17B4-720808D9E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14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himmel, dimma, moln, siluett&#10;&#10;Automatiskt genererad beskrivning">
            <a:extLst>
              <a:ext uri="{FF2B5EF4-FFF2-40B4-BE49-F238E27FC236}">
                <a16:creationId xmlns:a16="http://schemas.microsoft.com/office/drawing/2014/main" id="{0D2CA6F2-36A4-B24A-28A9-9EE915C60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1E301E-5AF3-44BF-B9B8-0FF105D7E1BE}"/>
              </a:ext>
            </a:extLst>
          </p:cNvPr>
          <p:cNvSpPr/>
          <p:nvPr/>
        </p:nvSpPr>
        <p:spPr>
          <a:xfrm>
            <a:off x="204040" y="2321004"/>
            <a:ext cx="11796515" cy="1107996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E7AEA007-E5E3-4019-B858-E78183E44A58}"/>
              </a:ext>
            </a:extLst>
          </p:cNvPr>
          <p:cNvSpPr txBox="1"/>
          <p:nvPr/>
        </p:nvSpPr>
        <p:spPr>
          <a:xfrm>
            <a:off x="1" y="232100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Var finns RYE i social media?</a:t>
            </a:r>
          </a:p>
        </p:txBody>
      </p:sp>
    </p:spTree>
    <p:extLst>
      <p:ext uri="{BB962C8B-B14F-4D97-AF65-F5344CB8AC3E}">
        <p14:creationId xmlns:p14="http://schemas.microsoft.com/office/powerpoint/2010/main" val="3275855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himmel, dimma, moln, siluett&#10;&#10;Automatiskt genererad beskrivning">
            <a:extLst>
              <a:ext uri="{FF2B5EF4-FFF2-40B4-BE49-F238E27FC236}">
                <a16:creationId xmlns:a16="http://schemas.microsoft.com/office/drawing/2014/main" id="{EC80B3A8-6870-0BA7-0197-C086BD6DF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objekt 4">
            <a:extLst>
              <a:ext uri="{FF2B5EF4-FFF2-40B4-BE49-F238E27FC236}">
                <a16:creationId xmlns:a16="http://schemas.microsoft.com/office/drawing/2014/main" id="{60157FDA-ACFD-48AC-8031-D269AF5B0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9" y="421650"/>
            <a:ext cx="8212766" cy="5440046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8D3F5765-9A52-4E9B-8982-EE1FC85A6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8504" y="1311170"/>
            <a:ext cx="2908286" cy="2756977"/>
          </a:xfr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endParaRPr lang="sv-SE" sz="9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buNone/>
            </a:pPr>
            <a:r>
              <a:rPr lang="sv-SE" sz="2400" b="1" dirty="0">
                <a:latin typeface="Gisha" panose="020B0502040204020203" pitchFamily="34" charset="-79"/>
                <a:cs typeface="Gisha" panose="020B0502040204020203" pitchFamily="34" charset="-79"/>
              </a:rPr>
              <a:t>Här hittar du oss!</a:t>
            </a:r>
          </a:p>
          <a:p>
            <a:pPr>
              <a:buNone/>
            </a:pPr>
            <a:endParaRPr lang="sv-SE" sz="700" b="1" i="1" dirty="0">
              <a:solidFill>
                <a:schemeClr val="accent4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100000"/>
              </a:lnSpc>
              <a:buNone/>
            </a:pPr>
            <a:r>
              <a:rPr lang="sv-SE" sz="1800" b="1" dirty="0">
                <a:solidFill>
                  <a:schemeClr val="accent4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Rotarystudent.se</a:t>
            </a:r>
          </a:p>
          <a:p>
            <a:pPr>
              <a:lnSpc>
                <a:spcPct val="100000"/>
              </a:lnSpc>
              <a:buNone/>
            </a:pPr>
            <a:r>
              <a:rPr lang="sv-SE" sz="1800" b="1" dirty="0">
                <a:solidFill>
                  <a:schemeClr val="accent4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Facebook</a:t>
            </a:r>
          </a:p>
          <a:p>
            <a:pPr>
              <a:lnSpc>
                <a:spcPct val="100000"/>
              </a:lnSpc>
              <a:buNone/>
            </a:pPr>
            <a:r>
              <a:rPr lang="sv-SE" sz="1800" b="1" dirty="0">
                <a:solidFill>
                  <a:schemeClr val="accent4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Instagram</a:t>
            </a:r>
          </a:p>
          <a:p>
            <a:pPr>
              <a:lnSpc>
                <a:spcPct val="100000"/>
              </a:lnSpc>
              <a:buNone/>
            </a:pPr>
            <a:r>
              <a:rPr lang="sv-SE" sz="1800" b="1" dirty="0">
                <a:solidFill>
                  <a:schemeClr val="accent4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YouTube</a:t>
            </a:r>
            <a:endParaRPr lang="sv-SE" sz="1800" b="1" i="1" dirty="0">
              <a:solidFill>
                <a:schemeClr val="accent4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buNone/>
            </a:pPr>
            <a:endParaRPr lang="sv-SE" sz="1800" b="1" dirty="0">
              <a:solidFill>
                <a:schemeClr val="accent4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buNone/>
            </a:pPr>
            <a:endParaRPr lang="sv-SE" sz="1800" dirty="0">
              <a:solidFill>
                <a:schemeClr val="accent4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61609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musik">
            <a:extLst>
              <a:ext uri="{FF2B5EF4-FFF2-40B4-BE49-F238E27FC236}">
                <a16:creationId xmlns:a16="http://schemas.microsoft.com/office/drawing/2014/main" id="{5A236B89-0063-848C-BB0E-56EC5A501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FEC09497-AB09-CED4-1BD0-969B4400808C}"/>
              </a:ext>
            </a:extLst>
          </p:cNvPr>
          <p:cNvSpPr/>
          <p:nvPr/>
        </p:nvSpPr>
        <p:spPr>
          <a:xfrm>
            <a:off x="1774371" y="947059"/>
            <a:ext cx="8425543" cy="5214256"/>
          </a:xfrm>
          <a:prstGeom prst="rect">
            <a:avLst/>
          </a:prstGeom>
          <a:solidFill>
            <a:srgbClr val="0C3C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sv-SE" sz="25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200000"/>
              </a:lnSpc>
            </a:pPr>
            <a:r>
              <a:rPr lang="sv-SE" sz="4000" b="1" dirty="0">
                <a:solidFill>
                  <a:srgbClr val="F7A81B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</a:t>
            </a:r>
          </a:p>
          <a:p>
            <a:pPr>
              <a:lnSpc>
                <a:spcPct val="200000"/>
              </a:lnSpc>
            </a:pPr>
            <a:endParaRPr lang="sv-SE" sz="25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200000"/>
              </a:lnSpc>
            </a:pPr>
            <a:endParaRPr lang="sv-SE" sz="25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50770F0-F3DF-F53A-742C-47AF42F019F4}"/>
              </a:ext>
            </a:extLst>
          </p:cNvPr>
          <p:cNvSpPr txBox="1"/>
          <p:nvPr/>
        </p:nvSpPr>
        <p:spPr>
          <a:xfrm>
            <a:off x="2286000" y="867558"/>
            <a:ext cx="736962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sv-SE" sz="4000" b="1" dirty="0">
                <a:solidFill>
                  <a:srgbClr val="F7A81B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Vad gör Rotarystudent unikt?</a:t>
            </a:r>
          </a:p>
          <a:p>
            <a:pPr>
              <a:lnSpc>
                <a:spcPct val="200000"/>
              </a:lnSpc>
            </a:pPr>
            <a:r>
              <a:rPr lang="sv-SE" sz="18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</a:t>
            </a:r>
            <a:r>
              <a:rPr lang="sv-SE" sz="2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Rotary är en ideell organisation</a:t>
            </a:r>
          </a:p>
          <a:p>
            <a:pPr>
              <a:lnSpc>
                <a:spcPct val="200000"/>
              </a:lnSpc>
            </a:pPr>
            <a:r>
              <a:rPr lang="sv-SE" sz="2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Fredsarbete i det lilla formatet</a:t>
            </a:r>
          </a:p>
          <a:p>
            <a:pPr>
              <a:lnSpc>
                <a:spcPct val="200000"/>
              </a:lnSpc>
            </a:pPr>
            <a:r>
              <a:rPr lang="sv-SE" sz="2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Trygghet är viktigt för oss</a:t>
            </a:r>
          </a:p>
          <a:p>
            <a:pPr>
              <a:lnSpc>
                <a:spcPct val="200000"/>
              </a:lnSpc>
            </a:pPr>
            <a:r>
              <a:rPr lang="sv-SE" sz="2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Säkerhet genom kontroller och certifiering</a:t>
            </a:r>
          </a:p>
          <a:p>
            <a:pPr>
              <a:lnSpc>
                <a:spcPct val="200000"/>
              </a:lnSpc>
            </a:pPr>
            <a:r>
              <a:rPr lang="sv-SE" sz="2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Brett kontaktnät och nätverk världen över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941750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16E5AC0-D022-AA67-B35C-01D7AA31C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4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skärmbild, grafisk design, Broschyr&#10;&#10;Automatiskt genererad beskrivning">
            <a:extLst>
              <a:ext uri="{FF2B5EF4-FFF2-40B4-BE49-F238E27FC236}">
                <a16:creationId xmlns:a16="http://schemas.microsoft.com/office/drawing/2014/main" id="{F25A7CD8-7ED3-553C-B7E5-DAA6C97F9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musik">
            <a:extLst>
              <a:ext uri="{FF2B5EF4-FFF2-40B4-BE49-F238E27FC236}">
                <a16:creationId xmlns:a16="http://schemas.microsoft.com/office/drawing/2014/main" id="{2579EF9B-E24C-689D-B3B2-72FFAC988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4" descr="https://scontent-arn2-1.xx.fbcdn.net/hphotos-xtp1/v/t1.0-9/12208362_10153648623108971_6966388758694152937_n.jpg?oh=ad667f7975cd5da75dedad3d67485146&amp;oe=57273E59">
            <a:extLst>
              <a:ext uri="{FF2B5EF4-FFF2-40B4-BE49-F238E27FC236}">
                <a16:creationId xmlns:a16="http://schemas.microsoft.com/office/drawing/2014/main" id="{09BC51EC-2BFD-CCE9-F64B-50EF89195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23537" r="10281" b="10164"/>
          <a:stretch/>
        </p:blipFill>
        <p:spPr bwMode="auto">
          <a:xfrm>
            <a:off x="994403" y="598713"/>
            <a:ext cx="9717139" cy="54622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EC263ED3-3B33-371A-51C6-062901E479C4}"/>
              </a:ext>
            </a:extLst>
          </p:cNvPr>
          <p:cNvSpPr/>
          <p:nvPr/>
        </p:nvSpPr>
        <p:spPr>
          <a:xfrm>
            <a:off x="4811486" y="5092639"/>
            <a:ext cx="6899743" cy="143576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sv-SE" sz="1600" i="1" dirty="0">
                <a:solidFill>
                  <a:schemeClr val="tx1"/>
                </a:solidFill>
                <a:latin typeface="Aptos" panose="020B0004020202020204" pitchFamily="34" charset="0"/>
                <a:ea typeface="Source Sans Pro" panose="020B0503030403020204" pitchFamily="34" charset="0"/>
                <a:cs typeface="Gisha" panose="020B0502040204020203" pitchFamily="34" charset="-79"/>
              </a:rPr>
              <a:t>My dream is that every 17 year old could become an exchange student. </a:t>
            </a:r>
          </a:p>
          <a:p>
            <a:pPr>
              <a:lnSpc>
                <a:spcPct val="150000"/>
              </a:lnSpc>
            </a:pPr>
            <a:r>
              <a:rPr lang="sv-SE" sz="1600" i="1" dirty="0">
                <a:solidFill>
                  <a:schemeClr val="tx1"/>
                </a:solidFill>
                <a:latin typeface="Aptos" panose="020B0004020202020204" pitchFamily="34" charset="0"/>
                <a:ea typeface="Source Sans Pro" panose="020B0503030403020204" pitchFamily="34" charset="0"/>
                <a:cs typeface="Gisha" panose="020B0502040204020203" pitchFamily="34" charset="-79"/>
              </a:rPr>
              <a:t>If the world could achieve this, there would be no more wars!        </a:t>
            </a:r>
            <a:endParaRPr lang="sv-SE" sz="1600" i="1" dirty="0">
              <a:solidFill>
                <a:schemeClr val="tx1"/>
              </a:solidFill>
              <a:latin typeface="Aptos" panose="020B0004020202020204" pitchFamily="34" charset="0"/>
              <a:cs typeface="Gisha" panose="020B0502040204020203" pitchFamily="34" charset="-79"/>
            </a:endParaRPr>
          </a:p>
          <a:p>
            <a:pPr>
              <a:lnSpc>
                <a:spcPct val="150000"/>
              </a:lnSpc>
            </a:pPr>
            <a:r>
              <a:rPr lang="sv-SE" sz="1000" i="1" dirty="0">
                <a:solidFill>
                  <a:schemeClr val="tx1"/>
                </a:solidFill>
                <a:latin typeface="Aptos" panose="020B0004020202020204" pitchFamily="34" charset="0"/>
                <a:cs typeface="Gisha" panose="020B0502040204020203" pitchFamily="34" charset="-79"/>
              </a:rPr>
              <a:t>                                                                                                      - Carl Wilhelm Stenhammar, fd. Världspresident för Rotary International </a:t>
            </a:r>
            <a:r>
              <a:rPr lang="sv-SE" sz="10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</a:t>
            </a:r>
          </a:p>
        </p:txBody>
      </p:sp>
      <p:pic>
        <p:nvPicPr>
          <p:cNvPr id="7" name="Bild 6" descr="Avslutande citattecken med hel fyllning">
            <a:extLst>
              <a:ext uri="{FF2B5EF4-FFF2-40B4-BE49-F238E27FC236}">
                <a16:creationId xmlns:a16="http://schemas.microsoft.com/office/drawing/2014/main" id="{CCA37ECC-57F4-BF80-B7B6-CD42775E5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1486" y="47630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6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musik">
            <a:extLst>
              <a:ext uri="{FF2B5EF4-FFF2-40B4-BE49-F238E27FC236}">
                <a16:creationId xmlns:a16="http://schemas.microsoft.com/office/drawing/2014/main" id="{2579EF9B-E24C-689D-B3B2-72FFAC988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DD67FAC5-201E-9DD6-CD68-91530DBA658A}"/>
              </a:ext>
            </a:extLst>
          </p:cNvPr>
          <p:cNvSpPr/>
          <p:nvPr/>
        </p:nvSpPr>
        <p:spPr>
          <a:xfrm>
            <a:off x="884171" y="2178170"/>
            <a:ext cx="10244807" cy="1887509"/>
          </a:xfrm>
          <a:prstGeom prst="rect">
            <a:avLst/>
          </a:prstGeom>
          <a:solidFill>
            <a:srgbClr val="0C3C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0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ETTÅRSUTBYTET (15-17 ÅR)</a:t>
            </a:r>
          </a:p>
        </p:txBody>
      </p:sp>
    </p:spTree>
    <p:extLst>
      <p:ext uri="{BB962C8B-B14F-4D97-AF65-F5344CB8AC3E}">
        <p14:creationId xmlns:p14="http://schemas.microsoft.com/office/powerpoint/2010/main" val="3173410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musik">
            <a:extLst>
              <a:ext uri="{FF2B5EF4-FFF2-40B4-BE49-F238E27FC236}">
                <a16:creationId xmlns:a16="http://schemas.microsoft.com/office/drawing/2014/main" id="{37A49ABE-36D3-D79A-C7C6-B7B5F96E62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467E11-4EA6-4D93-8406-483F3542A85B}"/>
              </a:ext>
            </a:extLst>
          </p:cNvPr>
          <p:cNvSpPr/>
          <p:nvPr/>
        </p:nvSpPr>
        <p:spPr>
          <a:xfrm>
            <a:off x="9867174" y="4382276"/>
            <a:ext cx="1938574" cy="2177769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EUROPA/AFRIKA</a:t>
            </a:r>
          </a:p>
          <a:p>
            <a:r>
              <a:rPr lang="sv-SE" sz="11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Österrike Belgien Frankrike Italien Schweiz Spanien Tyskland Sydafrika</a:t>
            </a:r>
          </a:p>
          <a:p>
            <a:endParaRPr lang="sv-SE" sz="12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ASIEN/OCEANIEN</a:t>
            </a:r>
          </a:p>
          <a:p>
            <a:r>
              <a:rPr lang="sv-SE" sz="11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Australien Sydkorea Indien Japan Taiwan Nya Zeeland</a:t>
            </a:r>
          </a:p>
          <a:p>
            <a:endParaRPr lang="sv-SE" sz="1200" b="1" i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NORD/SYDAMERIKA</a:t>
            </a:r>
          </a:p>
          <a:p>
            <a:r>
              <a:rPr lang="sv-SE" sz="11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Brasilien Mexiko USA Kanada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96975F-1716-4959-A625-8DDC08DD466B}"/>
              </a:ext>
            </a:extLst>
          </p:cNvPr>
          <p:cNvSpPr/>
          <p:nvPr/>
        </p:nvSpPr>
        <p:spPr>
          <a:xfrm>
            <a:off x="9867174" y="1663759"/>
            <a:ext cx="2016556" cy="2556038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sz="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FÖR ATT SÖKA BEHÖVS:</a:t>
            </a:r>
            <a:endParaRPr lang="sv-SE" sz="12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3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150000"/>
              </a:lnSpc>
            </a:pPr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God hälsa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Motiverad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Rätt ålder 15-17 år 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Föräldrars medgivande</a:t>
            </a:r>
          </a:p>
          <a:p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Rotaryklubben: Värdfamiljer och skolplats tillgängliga för utländska utbytesstudenter i Sverige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FFB790-EEC0-48F4-8287-0ADC6169EA0B}"/>
              </a:ext>
            </a:extLst>
          </p:cNvPr>
          <p:cNvSpPr/>
          <p:nvPr/>
        </p:nvSpPr>
        <p:spPr>
          <a:xfrm>
            <a:off x="6624199" y="1683524"/>
            <a:ext cx="3097630" cy="2525762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REGISTRERING SENAST </a:t>
            </a:r>
            <a:r>
              <a:rPr lang="sv-SE" sz="1200" b="1" dirty="0">
                <a:solidFill>
                  <a:srgbClr val="F7A81B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15 DECEMBER</a:t>
            </a:r>
          </a:p>
          <a:p>
            <a:endParaRPr lang="sv-SE" sz="12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REGISTRERINGSAVGIFT: 600 kr</a:t>
            </a:r>
          </a:p>
          <a:p>
            <a:endParaRPr lang="sv-SE" sz="12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PROGRAMAVGIFT: </a:t>
            </a:r>
            <a:r>
              <a:rPr lang="sv-SE" sz="12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55 000 kr Europa och 65 000 kr övriga länder</a:t>
            </a:r>
          </a:p>
          <a:p>
            <a:endParaRPr lang="sv-SE" sz="1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900" i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(</a:t>
            </a:r>
            <a:r>
              <a:rPr lang="sv-SE" sz="800" i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Försäkring, kavaj, väska plus annan utrustning, administration, utbildning)</a:t>
            </a:r>
          </a:p>
          <a:p>
            <a:endParaRPr lang="sv-SE" sz="5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0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Inget krav på medlemskap i Rotary</a:t>
            </a:r>
          </a:p>
          <a:p>
            <a:endParaRPr lang="sv-SE" sz="1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9" name="Picture 8" descr="A group of people on ice&#10;&#10;Description automatically generated with medium confidence">
            <a:extLst>
              <a:ext uri="{FF2B5EF4-FFF2-40B4-BE49-F238E27FC236}">
                <a16:creationId xmlns:a16="http://schemas.microsoft.com/office/drawing/2014/main" id="{63A1A4CF-098C-4A52-8445-76E333B2CC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13715" r="11087" b="18686"/>
          <a:stretch/>
        </p:blipFill>
        <p:spPr>
          <a:xfrm>
            <a:off x="2541437" y="1683524"/>
            <a:ext cx="3909378" cy="2525763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F91E7A8-F94B-4C39-8883-E2343708F3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17470" r="4348" b="21412"/>
          <a:stretch/>
        </p:blipFill>
        <p:spPr>
          <a:xfrm>
            <a:off x="3507304" y="4382276"/>
            <a:ext cx="4171352" cy="2194899"/>
          </a:xfrm>
          <a:prstGeom prst="rect">
            <a:avLst/>
          </a:prstGeom>
        </p:spPr>
      </p:pic>
      <p:pic>
        <p:nvPicPr>
          <p:cNvPr id="16" name="Picture 15" descr="A person sitting on a chair&#10;&#10;Description automatically generated with low confidence">
            <a:extLst>
              <a:ext uri="{FF2B5EF4-FFF2-40B4-BE49-F238E27FC236}">
                <a16:creationId xmlns:a16="http://schemas.microsoft.com/office/drawing/2014/main" id="{F793F5EE-F096-46DE-8E94-B16CF57CA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7566" r="13870" b="16088"/>
          <a:stretch/>
        </p:blipFill>
        <p:spPr>
          <a:xfrm>
            <a:off x="435429" y="1683524"/>
            <a:ext cx="1932624" cy="2536273"/>
          </a:xfrm>
          <a:prstGeom prst="rect">
            <a:avLst/>
          </a:prstGeom>
        </p:spPr>
      </p:pic>
      <p:pic>
        <p:nvPicPr>
          <p:cNvPr id="14" name="Picture 13" descr="A group of people in a car&#10;&#10;Description automatically generated with medium confidence">
            <a:extLst>
              <a:ext uri="{FF2B5EF4-FFF2-40B4-BE49-F238E27FC236}">
                <a16:creationId xmlns:a16="http://schemas.microsoft.com/office/drawing/2014/main" id="{AC0F4104-9CE3-48D4-83F3-BC8664892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4382276"/>
            <a:ext cx="2926530" cy="2194898"/>
          </a:xfrm>
          <a:prstGeom prst="rect">
            <a:avLst/>
          </a:prstGeom>
        </p:spPr>
      </p:pic>
      <p:pic>
        <p:nvPicPr>
          <p:cNvPr id="18" name="Picture 17" descr="A picture containing person, ceiling, orange&#10;&#10;Description automatically generated">
            <a:extLst>
              <a:ext uri="{FF2B5EF4-FFF2-40B4-BE49-F238E27FC236}">
                <a16:creationId xmlns:a16="http://schemas.microsoft.com/office/drawing/2014/main" id="{9C27753A-348B-456C-895E-C213087268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3816" r="11614" b="3223"/>
          <a:stretch/>
        </p:blipFill>
        <p:spPr>
          <a:xfrm>
            <a:off x="7824001" y="4382276"/>
            <a:ext cx="1897828" cy="2194898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520DAF06-631F-60A2-940E-E5F7F3D905C0}"/>
              </a:ext>
            </a:extLst>
          </p:cNvPr>
          <p:cNvSpPr/>
          <p:nvPr/>
        </p:nvSpPr>
        <p:spPr>
          <a:xfrm>
            <a:off x="973596" y="372040"/>
            <a:ext cx="10244807" cy="1010893"/>
          </a:xfrm>
          <a:prstGeom prst="rect">
            <a:avLst/>
          </a:prstGeom>
          <a:solidFill>
            <a:srgbClr val="0C3C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0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ETTÅRSUTBYTET (15-17 ÅR)</a:t>
            </a:r>
          </a:p>
        </p:txBody>
      </p:sp>
    </p:spTree>
    <p:extLst>
      <p:ext uri="{BB962C8B-B14F-4D97-AF65-F5344CB8AC3E}">
        <p14:creationId xmlns:p14="http://schemas.microsoft.com/office/powerpoint/2010/main" val="322428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musik">
            <a:extLst>
              <a:ext uri="{FF2B5EF4-FFF2-40B4-BE49-F238E27FC236}">
                <a16:creationId xmlns:a16="http://schemas.microsoft.com/office/drawing/2014/main" id="{1C20B865-D935-1626-12B0-BBD6AE5FE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Marie Abrahamssons foto.">
            <a:extLst>
              <a:ext uri="{FF2B5EF4-FFF2-40B4-BE49-F238E27FC236}">
                <a16:creationId xmlns:a16="http://schemas.microsoft.com/office/drawing/2014/main" id="{586BB3F3-1680-4062-9AF8-E5C6C4D89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0" b="18355"/>
          <a:stretch/>
        </p:blipFill>
        <p:spPr bwMode="auto">
          <a:xfrm>
            <a:off x="245744" y="1672877"/>
            <a:ext cx="6383203" cy="34246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12">
            <a:extLst>
              <a:ext uri="{FF2B5EF4-FFF2-40B4-BE49-F238E27FC236}">
                <a16:creationId xmlns:a16="http://schemas.microsoft.com/office/drawing/2014/main" id="{66C3C316-057D-4EB4-97C6-A16C11CB57EE}"/>
              </a:ext>
            </a:extLst>
          </p:cNvPr>
          <p:cNvSpPr txBox="1"/>
          <p:nvPr/>
        </p:nvSpPr>
        <p:spPr>
          <a:xfrm>
            <a:off x="6754782" y="1672878"/>
            <a:ext cx="1649781" cy="2385268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sv-SE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Kulturella upplevelser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Nya intryck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Förståelse för andras levnadsvillkor</a:t>
            </a:r>
            <a:endParaRPr lang="sv-SE" sz="11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11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Picture 2" descr="A group of people holding buckets&#10;&#10;Description automatically generated with low confidence">
            <a:extLst>
              <a:ext uri="{FF2B5EF4-FFF2-40B4-BE49-F238E27FC236}">
                <a16:creationId xmlns:a16="http://schemas.microsoft.com/office/drawing/2014/main" id="{31D1BD75-17D5-4E64-BDBA-0120D38E2E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5"/>
          <a:stretch/>
        </p:blipFill>
        <p:spPr>
          <a:xfrm>
            <a:off x="8530398" y="1672878"/>
            <a:ext cx="3346290" cy="2350463"/>
          </a:xfrm>
          <a:prstGeom prst="rect">
            <a:avLst/>
          </a:prstGeom>
        </p:spPr>
      </p:pic>
      <p:pic>
        <p:nvPicPr>
          <p:cNvPr id="10" name="Picture 9" descr="A group of people posing for a photo with flags behind them&#10;&#10;Description automatically generated with medium confidence">
            <a:extLst>
              <a:ext uri="{FF2B5EF4-FFF2-40B4-BE49-F238E27FC236}">
                <a16:creationId xmlns:a16="http://schemas.microsoft.com/office/drawing/2014/main" id="{94EC03B3-BD65-4421-BCC7-E17EEF7A33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18868" r="5648" b="27050"/>
          <a:stretch/>
        </p:blipFill>
        <p:spPr>
          <a:xfrm>
            <a:off x="6754783" y="4168950"/>
            <a:ext cx="5121906" cy="2455742"/>
          </a:xfrm>
          <a:prstGeom prst="rect">
            <a:avLst/>
          </a:prstGeom>
        </p:spPr>
      </p:pic>
      <p:pic>
        <p:nvPicPr>
          <p:cNvPr id="12" name="Picture 11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122B69D2-4FF8-49A8-89E4-87F4DBDE9C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1" t="42616" r="14312" b="20083"/>
          <a:stretch/>
        </p:blipFill>
        <p:spPr>
          <a:xfrm>
            <a:off x="2958471" y="5225728"/>
            <a:ext cx="3670476" cy="1412103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C7B5B9A-B89E-F3D2-1504-354F32FF1ED9}"/>
              </a:ext>
            </a:extLst>
          </p:cNvPr>
          <p:cNvSpPr/>
          <p:nvPr/>
        </p:nvSpPr>
        <p:spPr>
          <a:xfrm>
            <a:off x="1027755" y="266244"/>
            <a:ext cx="10244807" cy="1010893"/>
          </a:xfrm>
          <a:prstGeom prst="rect">
            <a:avLst/>
          </a:prstGeom>
          <a:solidFill>
            <a:srgbClr val="0C3C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0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VÄNNER FÖR LIVET!</a:t>
            </a:r>
          </a:p>
        </p:txBody>
      </p:sp>
      <p:sp>
        <p:nvSpPr>
          <p:cNvPr id="11" name="textruta 12">
            <a:extLst>
              <a:ext uri="{FF2B5EF4-FFF2-40B4-BE49-F238E27FC236}">
                <a16:creationId xmlns:a16="http://schemas.microsoft.com/office/drawing/2014/main" id="{4D8E225E-37EB-9226-E160-66CC21ABD141}"/>
              </a:ext>
            </a:extLst>
          </p:cNvPr>
          <p:cNvSpPr txBox="1"/>
          <p:nvPr/>
        </p:nvSpPr>
        <p:spPr>
          <a:xfrm>
            <a:off x="245744" y="5275754"/>
            <a:ext cx="2586891" cy="1338828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sv-SE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11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11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11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11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11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5323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musik">
            <a:extLst>
              <a:ext uri="{FF2B5EF4-FFF2-40B4-BE49-F238E27FC236}">
                <a16:creationId xmlns:a16="http://schemas.microsoft.com/office/drawing/2014/main" id="{5A236B89-0063-848C-BB0E-56EC5A501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FEC09497-AB09-CED4-1BD0-969B4400808C}"/>
              </a:ext>
            </a:extLst>
          </p:cNvPr>
          <p:cNvSpPr/>
          <p:nvPr/>
        </p:nvSpPr>
        <p:spPr>
          <a:xfrm>
            <a:off x="2554293" y="1747671"/>
            <a:ext cx="7083414" cy="3362658"/>
          </a:xfrm>
          <a:prstGeom prst="rect">
            <a:avLst/>
          </a:prstGeom>
          <a:solidFill>
            <a:srgbClr val="0C3C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25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Rotary är en ideell organisation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25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Trygghet är viktigt för oss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25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Säkerhet genom kontroller och certifiering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25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Brett kontaktnät och nätverk världen över</a:t>
            </a:r>
          </a:p>
          <a:p>
            <a:pPr>
              <a:lnSpc>
                <a:spcPct val="200000"/>
              </a:lnSpc>
            </a:pPr>
            <a:endParaRPr lang="sv-SE" sz="25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395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musik">
            <a:extLst>
              <a:ext uri="{FF2B5EF4-FFF2-40B4-BE49-F238E27FC236}">
                <a16:creationId xmlns:a16="http://schemas.microsoft.com/office/drawing/2014/main" id="{C1EC1BB5-DD20-3F13-BF05-71665AF1E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Victoria Shivelys foto.">
            <a:extLst>
              <a:ext uri="{FF2B5EF4-FFF2-40B4-BE49-F238E27FC236}">
                <a16:creationId xmlns:a16="http://schemas.microsoft.com/office/drawing/2014/main" id="{50D7A811-9AD6-45B8-AA82-66FB8C600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28244" r="418"/>
          <a:stretch/>
        </p:blipFill>
        <p:spPr bwMode="auto">
          <a:xfrm>
            <a:off x="1935510" y="1620569"/>
            <a:ext cx="8150391" cy="44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5">
            <a:extLst>
              <a:ext uri="{FF2B5EF4-FFF2-40B4-BE49-F238E27FC236}">
                <a16:creationId xmlns:a16="http://schemas.microsoft.com/office/drawing/2014/main" id="{52BE1680-F139-4C08-9736-D1ECB5311513}"/>
              </a:ext>
            </a:extLst>
          </p:cNvPr>
          <p:cNvSpPr txBox="1"/>
          <p:nvPr/>
        </p:nvSpPr>
        <p:spPr>
          <a:xfrm>
            <a:off x="532336" y="1906182"/>
            <a:ext cx="1766595" cy="3754874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Språkträning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Leva i familj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Miljöombyte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Värdfamilj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Ansvarig i klubb som skickar iväg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Ansvarig i klubb som tar emot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Fart och fläkt</a:t>
            </a:r>
          </a:p>
          <a:p>
            <a:endParaRPr lang="sv-S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sv-SE" sz="1400" b="1" dirty="0">
                <a:latin typeface="Gisha" panose="020B0502040204020203" pitchFamily="34" charset="-79"/>
                <a:cs typeface="Gisha" panose="020B0502040204020203" pitchFamily="34" charset="-79"/>
              </a:rPr>
              <a:t>Nya vänner!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35F8A-D5DE-4D3E-9E44-BAE9E8BB6014}"/>
              </a:ext>
            </a:extLst>
          </p:cNvPr>
          <p:cNvSpPr/>
          <p:nvPr/>
        </p:nvSpPr>
        <p:spPr>
          <a:xfrm>
            <a:off x="340065" y="279610"/>
            <a:ext cx="11516907" cy="1057983"/>
          </a:xfrm>
          <a:prstGeom prst="rect">
            <a:avLst/>
          </a:prstGeom>
          <a:solidFill>
            <a:srgbClr val="0C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ruta 5">
            <a:extLst>
              <a:ext uri="{FF2B5EF4-FFF2-40B4-BE49-F238E27FC236}">
                <a16:creationId xmlns:a16="http://schemas.microsoft.com/office/drawing/2014/main" id="{682A4509-1848-4B2B-B711-77CC2998AF1A}"/>
              </a:ext>
            </a:extLst>
          </p:cNvPr>
          <p:cNvSpPr txBox="1"/>
          <p:nvPr/>
        </p:nvSpPr>
        <p:spPr>
          <a:xfrm>
            <a:off x="0" y="37891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rgbClr val="F7A81B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Utvecklande</a:t>
            </a:r>
            <a:r>
              <a:rPr lang="sv-SE" sz="44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– </a:t>
            </a:r>
            <a:r>
              <a:rPr lang="sv-SE" sz="3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Både för ungdom, klubb &amp; värdfamilj</a:t>
            </a:r>
            <a:endParaRPr lang="sv-SE" sz="44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1784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1400</Words>
  <Application>Microsoft Office PowerPoint</Application>
  <PresentationFormat>Bredbild</PresentationFormat>
  <Paragraphs>210</Paragraphs>
  <Slides>23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Gisha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Lydén Lynn</dc:creator>
  <cp:keywords>class='Open'</cp:keywords>
  <cp:lastModifiedBy>Lydén Lynn</cp:lastModifiedBy>
  <cp:revision>74</cp:revision>
  <dcterms:created xsi:type="dcterms:W3CDTF">2021-10-09T21:14:28Z</dcterms:created>
  <dcterms:modified xsi:type="dcterms:W3CDTF">2023-09-09T00:23:55Z</dcterms:modified>
</cp:coreProperties>
</file>