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317" r:id="rId5"/>
    <p:sldId id="263" r:id="rId6"/>
    <p:sldId id="264" r:id="rId7"/>
    <p:sldId id="265" r:id="rId8"/>
    <p:sldId id="257" r:id="rId9"/>
    <p:sldId id="258" r:id="rId10"/>
    <p:sldId id="259" r:id="rId11"/>
    <p:sldId id="260" r:id="rId12"/>
  </p:sldIdLst>
  <p:sldSz cx="9144000" cy="6858000" type="screen4x3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0" autoAdjust="0"/>
    <p:restoredTop sz="9466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18A2-9E1F-4CD2-AE01-AB42867CA2E5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80064-B782-412E-9BAC-E0088574D7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51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9CD2-1A70-4996-8D94-78D6D7500BED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B7E93-A93B-47E8-9769-48FDA65085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35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Hemsidan  </a:t>
            </a:r>
            <a:br>
              <a:rPr lang="sv-SE" baseline="0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94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Läger</a:t>
            </a:r>
            <a:r>
              <a:rPr lang="sv-SE" baseline="0" dirty="0"/>
              <a:t> med olika teman. Sammanställs under januari-mars. 1-3 veckor. Man bor i rotaryfamiljer, vandrarhem, skolor mm</a:t>
            </a:r>
          </a:p>
          <a:p>
            <a:r>
              <a:rPr lang="sv-SE" dirty="0"/>
              <a:t>Läger</a:t>
            </a:r>
            <a:br>
              <a:rPr lang="sv-SE" dirty="0"/>
            </a:br>
            <a:r>
              <a:rPr lang="sv-SE" dirty="0"/>
              <a:t>40-tal läger i olika länder med teman som t.ex. musik, sport, kultur.</a:t>
            </a:r>
            <a:br>
              <a:rPr lang="sv-SE" dirty="0"/>
            </a:br>
            <a:r>
              <a:rPr lang="sv-SE" dirty="0"/>
              <a:t>Ålder: 15-24 år</a:t>
            </a:r>
            <a:br>
              <a:rPr lang="sv-SE" dirty="0"/>
            </a:br>
            <a:r>
              <a:rPr lang="sv-SE" dirty="0"/>
              <a:t>Ansökan </a:t>
            </a:r>
            <a:r>
              <a:rPr lang="sv-SE" dirty="0" err="1"/>
              <a:t>ansökan</a:t>
            </a:r>
            <a:r>
              <a:rPr lang="sv-SE" dirty="0"/>
              <a:t> 15 nov-15 jan sommaren 2018</a:t>
            </a:r>
            <a:br>
              <a:rPr lang="sv-SE" dirty="0"/>
            </a:br>
            <a:r>
              <a:rPr lang="sv-SE" dirty="0"/>
              <a:t>Kostnad ca 1000 kr plus resan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72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80-tal platser varje år. Terminsavgifter,</a:t>
            </a:r>
            <a:r>
              <a:rPr lang="sv-SE" baseline="0" dirty="0"/>
              <a:t> Läromedel. Kost &amp; Logi på campus. Mindre omkostnadsbidrag. Ska rekommenderas av Rotaryklubb.</a:t>
            </a:r>
            <a:br>
              <a:rPr lang="sv-SE" baseline="0" dirty="0"/>
            </a:br>
            <a:r>
              <a:rPr lang="sv-SE" dirty="0"/>
              <a:t>Studera på college i Georgia, USA under ett år!</a:t>
            </a:r>
          </a:p>
          <a:p>
            <a:r>
              <a:rPr lang="sv-SE" dirty="0"/>
              <a:t>Efter gymnasiet</a:t>
            </a:r>
            <a:br>
              <a:rPr lang="sv-SE" dirty="0"/>
            </a:br>
            <a:r>
              <a:rPr lang="sv-SE" dirty="0"/>
              <a:t>Ansökan senast 15 augusti året före</a:t>
            </a:r>
          </a:p>
          <a:p>
            <a:r>
              <a:rPr lang="sv-SE" dirty="0"/>
              <a:t>Terminsavgifter, läromedel, kost och logi på campus samt ett mindre omkostnadsbidrag.</a:t>
            </a:r>
            <a:br>
              <a:rPr lang="sv-SE" dirty="0"/>
            </a:br>
            <a:r>
              <a:rPr lang="sv-SE" dirty="0"/>
              <a:t>Klubbarna i Georgia som betalar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85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Som klubb, möjlighet att lära känna en ungdom från en annan kultur och ge</a:t>
            </a:r>
            <a:r>
              <a:rPr lang="sv-SE" baseline="0" dirty="0"/>
              <a:t> studenten upplevelser för livet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38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</a:t>
            </a:r>
            <a:r>
              <a:rPr lang="sv-SE" baseline="0" dirty="0"/>
              <a:t> får information innan de reser iväg. Trygghet med rotarianer i sin närhet.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0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Viktiga fakta 2 (sid 12)</a:t>
            </a:r>
            <a:br>
              <a:rPr lang="sv-SE" dirty="0"/>
            </a:br>
            <a:r>
              <a:rPr lang="sv-SE" dirty="0"/>
              <a:t>4D-vad man inte får göra</a:t>
            </a:r>
          </a:p>
          <a:p>
            <a:endParaRPr lang="sv-SE" dirty="0"/>
          </a:p>
          <a:p>
            <a:br>
              <a:rPr lang="sv-SE" dirty="0"/>
            </a:br>
            <a:r>
              <a:rPr lang="sv-SE" dirty="0"/>
              <a:t>På sidan 13 finns förutom 4D några andra </a:t>
            </a:r>
            <a:r>
              <a:rPr lang="sv-SE" dirty="0" err="1"/>
              <a:t>Donts</a:t>
            </a:r>
            <a:r>
              <a:rPr lang="sv-SE" dirty="0"/>
              <a:t> som är viktiga att tänka på bl.a. </a:t>
            </a:r>
          </a:p>
          <a:p>
            <a:r>
              <a:rPr lang="sv-SE" dirty="0"/>
              <a:t>Ha inte en överlägsen och ovänlig attityd </a:t>
            </a:r>
            <a:br>
              <a:rPr lang="sv-SE" dirty="0"/>
            </a:br>
            <a:endParaRPr lang="sv-SE" dirty="0"/>
          </a:p>
          <a:p>
            <a:r>
              <a:rPr lang="sv-SE" dirty="0"/>
              <a:t>Förvänta dig inte att saker och ting ska vara som hemma</a:t>
            </a:r>
            <a:br>
              <a:rPr lang="sv-SE" dirty="0"/>
            </a:br>
            <a:r>
              <a:rPr lang="sv-SE" dirty="0"/>
              <a:t>Stäng inte dörren till ditt rum</a:t>
            </a:r>
            <a:br>
              <a:rPr lang="sv-SE" dirty="0"/>
            </a:br>
            <a:r>
              <a:rPr lang="sv-SE" dirty="0"/>
              <a:t>Tänk på vilket sätt du jämför Sverige med ditt värdland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B2322-0146-47AF-B774-2BC47491961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31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Växer som människa,</a:t>
            </a:r>
            <a:r>
              <a:rPr lang="sv-SE" baseline="0" dirty="0"/>
              <a:t> med nya erfareneter och nytt självförtroende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91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kommer</a:t>
            </a:r>
            <a:r>
              <a:rPr lang="sv-SE" baseline="0" dirty="0"/>
              <a:t> ofta tillbaka på besök. Långvarig kontakt med vänner och värdfamilj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88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Ökad</a:t>
            </a:r>
            <a:r>
              <a:rPr lang="sv-SE" baseline="0" dirty="0"/>
              <a:t> förståelse för våra olikheter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49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Dyrar</a:t>
            </a:r>
            <a:r>
              <a:rPr lang="sv-SE" baseline="0" dirty="0"/>
              <a:t>e att resa till de fetmarkerade länderna</a:t>
            </a:r>
            <a:br>
              <a:rPr lang="sv-SE" baseline="0" dirty="0"/>
            </a:br>
            <a:r>
              <a:rPr lang="sv-SE" dirty="0" err="1"/>
              <a:t>Ettårsutbytet</a:t>
            </a:r>
            <a:br>
              <a:rPr lang="sv-SE" dirty="0"/>
            </a:br>
            <a:r>
              <a:rPr lang="sv-SE" dirty="0"/>
              <a:t>Studieuppehåll efter 9:an, 1:an eller ev. 2:an</a:t>
            </a:r>
            <a:br>
              <a:rPr lang="sv-SE" dirty="0"/>
            </a:br>
            <a:r>
              <a:rPr lang="sv-SE" dirty="0"/>
              <a:t>Ansökan i oktober för läsåret 2018/2019</a:t>
            </a:r>
            <a:br>
              <a:rPr lang="sv-SE" dirty="0"/>
            </a:br>
            <a:r>
              <a:rPr lang="sv-SE" dirty="0"/>
              <a:t>Kostnad ca 38 000 kr eller ca 48 000 kr plus resan</a:t>
            </a:r>
            <a:br>
              <a:rPr lang="sv-SE" dirty="0"/>
            </a:br>
            <a:r>
              <a:rPr lang="sv-SE" dirty="0"/>
              <a:t>Kapacitet för ca 120 utresande från Sverige</a:t>
            </a:r>
            <a:br>
              <a:rPr lang="sv-SE" dirty="0"/>
            </a:br>
            <a:r>
              <a:rPr lang="sv-SE" dirty="0"/>
              <a:t>(ca 65 utresande från Sverige 2017/2018)</a:t>
            </a:r>
            <a:br>
              <a:rPr lang="sv-SE" dirty="0"/>
            </a:br>
            <a:r>
              <a:rPr lang="sv-SE" dirty="0"/>
              <a:t>Alla som söker får åka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705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Byte familj till familj.</a:t>
            </a:r>
            <a:r>
              <a:rPr lang="sv-SE" baseline="0" dirty="0"/>
              <a:t> Några veckor hos varandra </a:t>
            </a:r>
            <a:br>
              <a:rPr lang="sv-SE" baseline="0" dirty="0"/>
            </a:br>
            <a:r>
              <a:rPr lang="sv-SE" dirty="0"/>
              <a:t>Sommarutbyte-</a:t>
            </a:r>
            <a:br>
              <a:rPr lang="sv-SE" dirty="0"/>
            </a:br>
            <a:r>
              <a:rPr lang="sv-SE" dirty="0"/>
              <a:t>”språkresa med utbyte”</a:t>
            </a:r>
          </a:p>
          <a:p>
            <a:r>
              <a:rPr lang="sv-SE" dirty="0"/>
              <a:t>efter (8:an) ,9:an, 1:an eller 2:an</a:t>
            </a:r>
            <a:br>
              <a:rPr lang="sv-SE" dirty="0"/>
            </a:br>
            <a:r>
              <a:rPr lang="sv-SE" dirty="0"/>
              <a:t>Ansökan senast den 31 december 2017 för sommaren 2018</a:t>
            </a:r>
            <a:br>
              <a:rPr lang="sv-SE" dirty="0"/>
            </a:br>
            <a:r>
              <a:rPr lang="sv-SE" dirty="0"/>
              <a:t>Kostnad ca 4100 kr plus resan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B7E93-A93B-47E8-9769-48FDA650853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62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93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59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4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02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69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989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0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99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51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24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96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D39C-4AC5-457A-9100-D9D105C8196E}" type="datetimeFigureOut">
              <a:rPr lang="sv-SE" smtClean="0"/>
              <a:t>2018-05-26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8F55-756F-46F8-9744-5CAE15712A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7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4924" y="18864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www.rotarystudent.se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" y="896526"/>
            <a:ext cx="8999958" cy="59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6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4766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/>
              <a:t>Läger</a:t>
            </a:r>
            <a:r>
              <a:rPr lang="sv-SE" sz="2800" dirty="0"/>
              <a:t>  - Fartfyllda dagar - 15-24år</a:t>
            </a:r>
          </a:p>
          <a:p>
            <a:pPr algn="ctr"/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467543" y="1052736"/>
            <a:ext cx="844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Rotarys läger i Europa med ungdomar i din egen ålder, </a:t>
            </a:r>
          </a:p>
          <a:p>
            <a:pPr algn="ctr"/>
            <a:r>
              <a:rPr lang="sv-SE" dirty="0"/>
              <a:t>alla från olika länder. Du behöver vara utåtriktad och villig att bjuda på dig själv, och prata engelska någorlunda obehindrat. Du kan välja </a:t>
            </a:r>
            <a:r>
              <a:rPr lang="sv-SE" sz="1600" dirty="0"/>
              <a:t>bland</a:t>
            </a:r>
            <a:r>
              <a:rPr lang="sv-SE" dirty="0"/>
              <a:t> ett 40-tal läger med olika teman som t.ex. musik, sport, kultur.</a:t>
            </a:r>
            <a:r>
              <a:rPr lang="sv-SE" b="1" dirty="0"/>
              <a:t>.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134634" y="2161941"/>
            <a:ext cx="430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Ansökan senast 15 januari</a:t>
            </a:r>
            <a:br>
              <a:rPr lang="sv-SE" b="1" dirty="0"/>
            </a:br>
            <a:r>
              <a:rPr lang="sv-SE" b="1" dirty="0"/>
              <a:t>Inget krav på medlemskap i Rotary</a:t>
            </a:r>
          </a:p>
        </p:txBody>
      </p:sp>
      <p:pic>
        <p:nvPicPr>
          <p:cNvPr id="11266" name="Picture 2" descr="Victoria Shivelys fot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4"/>
          <a:stretch/>
        </p:blipFill>
        <p:spPr bwMode="auto">
          <a:xfrm>
            <a:off x="4283013" y="2824819"/>
            <a:ext cx="4304583" cy="36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edia\Downloads\FullSizeRender(10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r="18815" b="14460"/>
          <a:stretch/>
        </p:blipFill>
        <p:spPr bwMode="auto">
          <a:xfrm>
            <a:off x="306590" y="2437731"/>
            <a:ext cx="3602078" cy="40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47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eorgia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4194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95537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/>
              <a:t>Georgiastipendiet</a:t>
            </a:r>
            <a:r>
              <a:rPr lang="sv-SE" sz="2800" dirty="0"/>
              <a:t>     18-24år</a:t>
            </a:r>
          </a:p>
          <a:p>
            <a:pPr algn="ctr"/>
            <a:r>
              <a:rPr lang="sv-SE" sz="2000" dirty="0"/>
              <a:t>Studera på College i Georgia, USA under ett år</a:t>
            </a:r>
          </a:p>
        </p:txBody>
      </p:sp>
      <p:sp>
        <p:nvSpPr>
          <p:cNvPr id="6" name="Rektangel 5"/>
          <p:cNvSpPr/>
          <p:nvPr/>
        </p:nvSpPr>
        <p:spPr>
          <a:xfrm>
            <a:off x="395537" y="1142747"/>
            <a:ext cx="83160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/>
              <a:t>Utländska studenter tilldelas stipendier årligen sedan 1946, </a:t>
            </a:r>
          </a:p>
          <a:p>
            <a:pPr algn="ctr"/>
            <a:r>
              <a:rPr lang="sv-SE" sz="1400" dirty="0"/>
              <a:t>sponsrade av Rotaryklubbarna i Georgia, USA. Stipendierna omfattar </a:t>
            </a:r>
          </a:p>
          <a:p>
            <a:pPr algn="ctr"/>
            <a:r>
              <a:rPr lang="sv-SE" sz="1400" dirty="0"/>
              <a:t>terminsavgifter, läromedel, kost och logi på campus samt ett mindre omkostnadsbidrag.</a:t>
            </a:r>
          </a:p>
          <a:p>
            <a:pPr algn="ctr"/>
            <a:endParaRPr lang="sv-SE" sz="1400" dirty="0"/>
          </a:p>
          <a:p>
            <a:pPr algn="ctr"/>
            <a:r>
              <a:rPr lang="sv-SE" sz="1400" dirty="0"/>
              <a:t>Ta chansen att studera ett år i USA, och få ett oslagbart internationellt nätverk som du har nytta av hela livet. </a:t>
            </a:r>
          </a:p>
        </p:txBody>
      </p:sp>
      <p:sp>
        <p:nvSpPr>
          <p:cNvPr id="7" name="Rektangel 6"/>
          <p:cNvSpPr/>
          <p:nvPr/>
        </p:nvSpPr>
        <p:spPr>
          <a:xfrm>
            <a:off x="5436096" y="6381328"/>
            <a:ext cx="381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Du ansöker senast den 15 augusti.</a:t>
            </a:r>
          </a:p>
        </p:txBody>
      </p:sp>
      <p:sp>
        <p:nvSpPr>
          <p:cNvPr id="8" name="Rektangel 7"/>
          <p:cNvSpPr/>
          <p:nvPr/>
        </p:nvSpPr>
        <p:spPr>
          <a:xfrm>
            <a:off x="441202" y="2398833"/>
            <a:ext cx="45534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Vilka kan söka?</a:t>
            </a:r>
            <a:endParaRPr lang="sv-SE" dirty="0"/>
          </a:p>
          <a:p>
            <a:r>
              <a:rPr lang="sv-SE" sz="1400" dirty="0"/>
              <a:t>Vara lägst 18 och högst 24 år när studieåret börjar 1 augusti (inget undantag!). </a:t>
            </a:r>
          </a:p>
          <a:p>
            <a:endParaRPr lang="sv-SE" sz="1400" dirty="0"/>
          </a:p>
          <a:p>
            <a:r>
              <a:rPr lang="sv-SE" sz="1400" dirty="0"/>
              <a:t>Sökande får inte vara gift eller förlovad, och får heller inte tidigare ha studerat i USA </a:t>
            </a:r>
            <a:r>
              <a:rPr lang="sv-SE" sz="1400" b="1" dirty="0"/>
              <a:t>mer än högst fyra månader</a:t>
            </a:r>
            <a:r>
              <a:rPr lang="sv-SE" sz="1400" dirty="0"/>
              <a:t>. Goda studieresultat från gymnasiet krävs för att komma ifråga.</a:t>
            </a:r>
          </a:p>
          <a:p>
            <a:endParaRPr lang="sv-SE" sz="1400" dirty="0"/>
          </a:p>
          <a:p>
            <a:r>
              <a:rPr lang="sv-SE" sz="1400" b="1" dirty="0"/>
              <a:t>Rotaryklubbens uppgift.</a:t>
            </a:r>
            <a:endParaRPr lang="sv-SE" sz="1400" dirty="0"/>
          </a:p>
          <a:p>
            <a:r>
              <a:rPr lang="sv-SE" sz="1400" dirty="0"/>
              <a:t>Den som söker skall rekommenderas av en Rotaryklubb. </a:t>
            </a:r>
          </a:p>
          <a:p>
            <a:endParaRPr lang="sv-SE" sz="1400" dirty="0"/>
          </a:p>
          <a:p>
            <a:r>
              <a:rPr lang="sv-SE" sz="1400" dirty="0"/>
              <a:t>Klubben tar inget ekonomiskt ansvar men skall efter intervju intyga att sökanden är "a person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high</a:t>
            </a:r>
            <a:r>
              <a:rPr lang="sv-SE" sz="1400" dirty="0"/>
              <a:t> ideals, </a:t>
            </a:r>
            <a:r>
              <a:rPr lang="sv-SE" sz="1400" dirty="0" err="1"/>
              <a:t>good</a:t>
            </a:r>
            <a:r>
              <a:rPr lang="sv-SE" sz="1400" dirty="0"/>
              <a:t> moral </a:t>
            </a:r>
            <a:r>
              <a:rPr lang="sv-SE" sz="1400" dirty="0" err="1"/>
              <a:t>character</a:t>
            </a:r>
            <a:r>
              <a:rPr lang="sv-SE" sz="1400" dirty="0"/>
              <a:t>, </a:t>
            </a:r>
            <a:r>
              <a:rPr lang="sv-SE" sz="1400" dirty="0" err="1"/>
              <a:t>superior</a:t>
            </a:r>
            <a:r>
              <a:rPr lang="sv-SE" sz="1400" dirty="0"/>
              <a:t> </a:t>
            </a:r>
            <a:r>
              <a:rPr lang="sv-SE" sz="1400" dirty="0" err="1"/>
              <a:t>academic</a:t>
            </a:r>
            <a:r>
              <a:rPr lang="sv-SE" sz="1400" dirty="0"/>
              <a:t> </a:t>
            </a:r>
            <a:r>
              <a:rPr lang="sv-SE" sz="1400" dirty="0" err="1"/>
              <a:t>ability</a:t>
            </a:r>
            <a:r>
              <a:rPr lang="sv-SE" sz="1400" dirty="0"/>
              <a:t>, outstanding </a:t>
            </a:r>
            <a:r>
              <a:rPr lang="sv-SE" sz="1400" dirty="0" err="1"/>
              <a:t>leadership</a:t>
            </a:r>
            <a:r>
              <a:rPr lang="sv-SE" sz="1400" dirty="0"/>
              <a:t> </a:t>
            </a:r>
            <a:r>
              <a:rPr lang="sv-SE" sz="1400" dirty="0" err="1"/>
              <a:t>qualities</a:t>
            </a:r>
            <a:r>
              <a:rPr lang="sv-SE" sz="1400" dirty="0"/>
              <a:t>, and </a:t>
            </a:r>
            <a:r>
              <a:rPr lang="sv-SE" sz="1400" dirty="0" err="1"/>
              <a:t>will</a:t>
            </a:r>
            <a:r>
              <a:rPr lang="sv-SE" sz="1400" dirty="0"/>
              <a:t> </a:t>
            </a:r>
            <a:r>
              <a:rPr lang="sv-SE" sz="1400" dirty="0" err="1"/>
              <a:t>represent</a:t>
            </a:r>
            <a:r>
              <a:rPr lang="sv-SE" sz="1400" dirty="0"/>
              <a:t> </a:t>
            </a:r>
            <a:r>
              <a:rPr lang="sv-SE" sz="1400" dirty="0" err="1"/>
              <a:t>to</a:t>
            </a:r>
            <a:r>
              <a:rPr lang="sv-SE" sz="1400" dirty="0"/>
              <a:t> the Rotarians </a:t>
            </a:r>
            <a:r>
              <a:rPr lang="sv-SE" sz="1400" dirty="0" err="1"/>
              <a:t>of</a:t>
            </a:r>
            <a:r>
              <a:rPr lang="sv-SE" sz="1400" dirty="0"/>
              <a:t> the State </a:t>
            </a:r>
            <a:r>
              <a:rPr lang="sv-SE" sz="1400" dirty="0" err="1"/>
              <a:t>of</a:t>
            </a:r>
            <a:r>
              <a:rPr lang="sv-SE" sz="1400" dirty="0"/>
              <a:t> Georgia the ideals </a:t>
            </a:r>
            <a:r>
              <a:rPr lang="sv-SE" sz="1400" dirty="0" err="1"/>
              <a:t>of</a:t>
            </a:r>
            <a:r>
              <a:rPr lang="sv-SE" sz="1400" dirty="0"/>
              <a:t> Rotary".</a:t>
            </a:r>
          </a:p>
          <a:p>
            <a:endParaRPr lang="sv-SE" sz="1400" dirty="0"/>
          </a:p>
        </p:txBody>
      </p:sp>
      <p:pic>
        <p:nvPicPr>
          <p:cNvPr id="9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3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-1" y="26674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Vänner för livet</a:t>
            </a:r>
            <a:endParaRPr lang="sv-SE" sz="4000" dirty="0"/>
          </a:p>
        </p:txBody>
      </p:sp>
      <p:sp>
        <p:nvSpPr>
          <p:cNvPr id="13" name="textruta 12"/>
          <p:cNvSpPr txBox="1"/>
          <p:nvPr/>
        </p:nvSpPr>
        <p:spPr>
          <a:xfrm>
            <a:off x="-28841" y="980728"/>
            <a:ext cx="914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Kulturella upplevelser</a:t>
            </a:r>
          </a:p>
          <a:p>
            <a:pPr algn="ctr"/>
            <a:r>
              <a:rPr lang="sv-SE" sz="2400" dirty="0"/>
              <a:t>Nya intryck</a:t>
            </a:r>
          </a:p>
          <a:p>
            <a:pPr algn="ctr"/>
            <a:r>
              <a:rPr lang="sv-SE" sz="2400" dirty="0"/>
              <a:t>Förståelse för andras levnadsvillkor</a:t>
            </a:r>
          </a:p>
        </p:txBody>
      </p:sp>
      <p:pic>
        <p:nvPicPr>
          <p:cNvPr id="9218" name="Picture 2" descr="Marie Abrahamssons fot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0" b="18355"/>
          <a:stretch/>
        </p:blipFill>
        <p:spPr bwMode="auto">
          <a:xfrm>
            <a:off x="328901" y="2181057"/>
            <a:ext cx="8383075" cy="44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1" y="26674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Trygghet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-28841" y="980728"/>
            <a:ext cx="91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Frivilligt arbete    -    Alla kan söka    </a:t>
            </a:r>
          </a:p>
          <a:p>
            <a:pPr algn="ctr"/>
            <a:r>
              <a:rPr lang="sv-SE" sz="2400" dirty="0"/>
              <a:t>Flera familjer  -  Icke </a:t>
            </a:r>
            <a:r>
              <a:rPr lang="sv-SE" sz="2400" dirty="0" err="1"/>
              <a:t>vinstgivade</a:t>
            </a:r>
            <a:endParaRPr lang="sv-SE" sz="2400" dirty="0"/>
          </a:p>
          <a:p>
            <a:pPr algn="ctr"/>
            <a:r>
              <a:rPr lang="sv-SE" sz="2400" dirty="0"/>
              <a:t>Hjälp vid utresa  - personlig omtanke</a:t>
            </a:r>
          </a:p>
          <a:p>
            <a:pPr algn="ctr"/>
            <a:r>
              <a:rPr lang="sv-SE" sz="2400" dirty="0"/>
              <a:t>Rotarys nätverk  -  Bra försäkringsskydd   </a:t>
            </a:r>
          </a:p>
        </p:txBody>
      </p:sp>
      <p:pic>
        <p:nvPicPr>
          <p:cNvPr id="8194" name="Picture 2" descr="Marie Abrahamssons fot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2" b="5446"/>
          <a:stretch/>
        </p:blipFill>
        <p:spPr bwMode="auto">
          <a:xfrm>
            <a:off x="984491" y="2636912"/>
            <a:ext cx="6858510" cy="39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Uppförandekod: Vad man INTE får göra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25352" y="1268760"/>
            <a:ext cx="7318648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400" b="1" dirty="0">
                <a:latin typeface="+mn-lt"/>
              </a:rPr>
              <a:t>”The </a:t>
            </a:r>
            <a:r>
              <a:rPr lang="sv-SE" sz="2400" b="1" dirty="0" err="1">
                <a:latin typeface="+mn-lt"/>
              </a:rPr>
              <a:t>four</a:t>
            </a:r>
            <a:r>
              <a:rPr lang="sv-SE" sz="2400" b="1" dirty="0">
                <a:latin typeface="+mn-lt"/>
              </a:rPr>
              <a:t> D”</a:t>
            </a:r>
          </a:p>
          <a:p>
            <a:pPr>
              <a:buNone/>
            </a:pPr>
            <a:endParaRPr lang="sv-SE" sz="1900" b="1" dirty="0">
              <a:latin typeface="+mn-lt"/>
            </a:endParaRPr>
          </a:p>
          <a:p>
            <a:r>
              <a:rPr lang="sv-SE" sz="1900" b="1" dirty="0">
                <a:latin typeface="+mn-lt"/>
              </a:rPr>
              <a:t>Driving - Förbud mot att framföra motorfordon</a:t>
            </a:r>
          </a:p>
          <a:p>
            <a:r>
              <a:rPr lang="sv-SE" sz="1900" b="1" dirty="0" err="1">
                <a:latin typeface="+mn-lt"/>
              </a:rPr>
              <a:t>Drugs</a:t>
            </a:r>
            <a:r>
              <a:rPr lang="sv-SE" sz="1900" b="1" dirty="0">
                <a:latin typeface="+mn-lt"/>
              </a:rPr>
              <a:t> - Förbud mot droger</a:t>
            </a:r>
          </a:p>
          <a:p>
            <a:r>
              <a:rPr lang="sv-SE" sz="1900" b="1" dirty="0" err="1">
                <a:latin typeface="+mn-lt"/>
              </a:rPr>
              <a:t>Drinking</a:t>
            </a:r>
            <a:r>
              <a:rPr lang="sv-SE" sz="1900" b="1" dirty="0">
                <a:latin typeface="+mn-lt"/>
              </a:rPr>
              <a:t> - Förbud mot alkohol</a:t>
            </a:r>
          </a:p>
          <a:p>
            <a:r>
              <a:rPr lang="sv-SE" sz="1900" b="1" dirty="0" err="1">
                <a:latin typeface="+mn-lt"/>
              </a:rPr>
              <a:t>Dating</a:t>
            </a:r>
            <a:r>
              <a:rPr lang="sv-SE" sz="1900" b="1" dirty="0">
                <a:latin typeface="+mn-lt"/>
              </a:rPr>
              <a:t> - Förbud mot </a:t>
            </a:r>
            <a:r>
              <a:rPr lang="sv-SE" sz="1900" b="1" dirty="0" err="1">
                <a:latin typeface="+mn-lt"/>
              </a:rPr>
              <a:t>dating</a:t>
            </a:r>
            <a:r>
              <a:rPr lang="sv-SE" sz="1900" b="1" dirty="0">
                <a:latin typeface="+mn-lt"/>
              </a:rPr>
              <a:t>.</a:t>
            </a:r>
          </a:p>
          <a:p>
            <a:pPr lvl="0">
              <a:buNone/>
            </a:pPr>
            <a:endParaRPr lang="sv-SE" sz="1900" b="1" dirty="0">
              <a:solidFill>
                <a:schemeClr val="tx1"/>
              </a:solidFill>
              <a:latin typeface="+mn-lt"/>
            </a:endParaRPr>
          </a:p>
          <a:p>
            <a:pPr lvl="0">
              <a:buNone/>
            </a:pPr>
            <a:r>
              <a:rPr lang="sv-SE" sz="1900" b="1" dirty="0">
                <a:solidFill>
                  <a:schemeClr val="tx1"/>
                </a:solidFill>
                <a:latin typeface="+mn-lt"/>
              </a:rPr>
              <a:t>Även om du fyller 18 år är det Rotarys regler som gäller</a:t>
            </a:r>
          </a:p>
          <a:p>
            <a:pPr lvl="0">
              <a:buNone/>
            </a:pPr>
            <a:r>
              <a:rPr lang="sv-SE" sz="1900" b="1" dirty="0">
                <a:solidFill>
                  <a:schemeClr val="tx1"/>
                </a:solidFill>
                <a:latin typeface="+mn-lt"/>
              </a:rPr>
              <a:t> 						</a:t>
            </a:r>
          </a:p>
          <a:p>
            <a:pPr lvl="0">
              <a:buNone/>
            </a:pPr>
            <a:endParaRPr lang="sv-SE" sz="19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1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1" y="26674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Utvecklande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-28841" y="980728"/>
            <a:ext cx="914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Språkträning</a:t>
            </a:r>
          </a:p>
          <a:p>
            <a:pPr algn="ctr"/>
            <a:r>
              <a:rPr lang="sv-SE" sz="2400" dirty="0"/>
              <a:t>Leva i familj</a:t>
            </a:r>
          </a:p>
          <a:p>
            <a:pPr algn="ctr"/>
            <a:r>
              <a:rPr lang="sv-SE" sz="2400" dirty="0"/>
              <a:t>Miljöombyte</a:t>
            </a:r>
          </a:p>
          <a:p>
            <a:pPr algn="ctr"/>
            <a:r>
              <a:rPr lang="sv-SE" sz="2400" dirty="0"/>
              <a:t>Fart och fläkt</a:t>
            </a:r>
          </a:p>
        </p:txBody>
      </p:sp>
      <p:pic>
        <p:nvPicPr>
          <p:cNvPr id="7170" name="Picture 2" descr="Victoria Shivelys fot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8244" r="418"/>
          <a:stretch/>
        </p:blipFill>
        <p:spPr bwMode="auto">
          <a:xfrm>
            <a:off x="539552" y="2209555"/>
            <a:ext cx="8172424" cy="45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1" y="26674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Vad säger ungdomarna?</a:t>
            </a:r>
            <a:endParaRPr lang="sv-SE" sz="4000" dirty="0"/>
          </a:p>
        </p:txBody>
      </p:sp>
      <p:sp>
        <p:nvSpPr>
          <p:cNvPr id="6" name="textruta 5"/>
          <p:cNvSpPr txBox="1"/>
          <p:nvPr/>
        </p:nvSpPr>
        <p:spPr>
          <a:xfrm>
            <a:off x="1619672" y="1360675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● Du får bara ett år – en chans</a:t>
            </a:r>
          </a:p>
          <a:p>
            <a:pPr algn="ctr"/>
            <a:r>
              <a:rPr lang="sv-SE" sz="2000" dirty="0"/>
              <a:t>● Åk med tomma väskor</a:t>
            </a:r>
          </a:p>
          <a:p>
            <a:pPr algn="ctr"/>
            <a:r>
              <a:rPr lang="sv-SE" sz="2000" dirty="0"/>
              <a:t>● Ta med något svenskt</a:t>
            </a:r>
          </a:p>
          <a:p>
            <a:pPr algn="ctr"/>
            <a:r>
              <a:rPr lang="sv-SE" sz="2000" dirty="0"/>
              <a:t>● Förlåt att jag skickar det här så sent, kanske kan jag skylla på att jag har så kul</a:t>
            </a:r>
          </a:p>
        </p:txBody>
      </p:sp>
      <p:pic>
        <p:nvPicPr>
          <p:cNvPr id="6146" name="Picture 2" descr="Marie Abrahamssons foto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3" r="44814" b="16370"/>
          <a:stretch/>
        </p:blipFill>
        <p:spPr bwMode="auto">
          <a:xfrm>
            <a:off x="5272888" y="3190016"/>
            <a:ext cx="3331898" cy="31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rie Abrahamssons foto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 bwMode="auto">
          <a:xfrm>
            <a:off x="429856" y="3190015"/>
            <a:ext cx="4528196" cy="31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1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19132" y="1412776"/>
            <a:ext cx="914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”My </a:t>
            </a:r>
            <a:r>
              <a:rPr lang="sv-SE" dirty="0" err="1"/>
              <a:t>dream</a:t>
            </a:r>
            <a:r>
              <a:rPr lang="sv-SE" dirty="0"/>
              <a:t> is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every</a:t>
            </a:r>
            <a:r>
              <a:rPr lang="sv-SE" dirty="0"/>
              <a:t> 17 </a:t>
            </a:r>
            <a:r>
              <a:rPr lang="sv-SE" dirty="0" err="1"/>
              <a:t>year</a:t>
            </a:r>
            <a:r>
              <a:rPr lang="sv-SE" dirty="0"/>
              <a:t> old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an </a:t>
            </a:r>
            <a:r>
              <a:rPr lang="sv-SE" dirty="0" err="1"/>
              <a:t>exchange</a:t>
            </a:r>
            <a:r>
              <a:rPr lang="sv-SE" dirty="0"/>
              <a:t> student. </a:t>
            </a:r>
          </a:p>
          <a:p>
            <a:pPr algn="ctr"/>
            <a:r>
              <a:rPr lang="sv-SE" dirty="0"/>
              <a:t>If the </a:t>
            </a:r>
            <a:r>
              <a:rPr lang="sv-SE" dirty="0" err="1"/>
              <a:t>world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achieve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,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be no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wars</a:t>
            </a:r>
            <a:r>
              <a:rPr lang="sv-SE" dirty="0"/>
              <a:t>”</a:t>
            </a:r>
          </a:p>
        </p:txBody>
      </p:sp>
      <p:sp>
        <p:nvSpPr>
          <p:cNvPr id="8" name="Rektangel 7"/>
          <p:cNvSpPr/>
          <p:nvPr/>
        </p:nvSpPr>
        <p:spPr>
          <a:xfrm>
            <a:off x="628369" y="2204864"/>
            <a:ext cx="792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Carl Wilhelm Stenhammar   -</a:t>
            </a:r>
            <a:r>
              <a:rPr lang="sv-SE" dirty="0" err="1"/>
              <a:t>Fd</a:t>
            </a:r>
            <a:r>
              <a:rPr lang="sv-SE" dirty="0"/>
              <a:t> Rotary Internationals världspresident</a:t>
            </a:r>
          </a:p>
        </p:txBody>
      </p:sp>
      <p:pic>
        <p:nvPicPr>
          <p:cNvPr id="9" name="Picture 4" descr="https://scontent-arn2-1.xx.fbcdn.net/hphotos-xtp1/v/t1.0-9/12208362_10153648623108971_6966388758694152937_n.jpg?oh=ad667f7975cd5da75dedad3d67485146&amp;oe=57273E5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8" b="9773"/>
          <a:stretch/>
        </p:blipFill>
        <p:spPr bwMode="auto">
          <a:xfrm>
            <a:off x="609239" y="2728452"/>
            <a:ext cx="7925522" cy="3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1" y="18864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Varför?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7083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-1" y="26674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Ettårsutbyte</a:t>
            </a:r>
            <a:r>
              <a:rPr lang="sv-SE" sz="4000" dirty="0"/>
              <a:t>   15-17år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06590" y="1832552"/>
            <a:ext cx="14401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Belgien</a:t>
            </a:r>
          </a:p>
          <a:p>
            <a:r>
              <a:rPr lang="sv-SE" sz="1600" dirty="0"/>
              <a:t>Frankrike</a:t>
            </a:r>
          </a:p>
          <a:p>
            <a:r>
              <a:rPr lang="sv-SE" sz="1600" dirty="0"/>
              <a:t>Italien</a:t>
            </a:r>
          </a:p>
          <a:p>
            <a:r>
              <a:rPr lang="sv-SE" sz="1600" dirty="0"/>
              <a:t>Schweiz</a:t>
            </a:r>
          </a:p>
          <a:p>
            <a:r>
              <a:rPr lang="sv-SE" sz="1600" dirty="0"/>
              <a:t>Spanien</a:t>
            </a:r>
          </a:p>
          <a:p>
            <a:r>
              <a:rPr lang="sv-SE" sz="1600" dirty="0"/>
              <a:t>Tyskland</a:t>
            </a:r>
          </a:p>
          <a:p>
            <a:r>
              <a:rPr lang="sv-SE" sz="1600" dirty="0"/>
              <a:t>Österrike</a:t>
            </a:r>
          </a:p>
          <a:p>
            <a:endParaRPr lang="sv-SE" dirty="0"/>
          </a:p>
          <a:p>
            <a:r>
              <a:rPr lang="sv-SE" sz="1600" b="1" dirty="0"/>
              <a:t>Australien</a:t>
            </a:r>
            <a:r>
              <a:rPr lang="sv-SE" b="1" dirty="0"/>
              <a:t> </a:t>
            </a:r>
          </a:p>
          <a:p>
            <a:r>
              <a:rPr lang="sv-SE" sz="1600" dirty="0"/>
              <a:t>Brasilien</a:t>
            </a:r>
          </a:p>
          <a:p>
            <a:r>
              <a:rPr lang="sv-SE" sz="1600" dirty="0"/>
              <a:t>Indien</a:t>
            </a:r>
          </a:p>
          <a:p>
            <a:r>
              <a:rPr lang="sv-SE" sz="1600" dirty="0"/>
              <a:t>Japan</a:t>
            </a:r>
          </a:p>
          <a:p>
            <a:r>
              <a:rPr lang="sv-SE" sz="1600" dirty="0"/>
              <a:t>Mexiko</a:t>
            </a:r>
          </a:p>
          <a:p>
            <a:r>
              <a:rPr lang="sv-SE" dirty="0"/>
              <a:t>Nya Zeeland</a:t>
            </a:r>
          </a:p>
          <a:p>
            <a:r>
              <a:rPr lang="sv-SE" sz="1600" dirty="0"/>
              <a:t>Sydkorea</a:t>
            </a:r>
          </a:p>
          <a:p>
            <a:r>
              <a:rPr lang="sv-SE" sz="1600" dirty="0"/>
              <a:t>Sydafrika</a:t>
            </a:r>
          </a:p>
          <a:p>
            <a:r>
              <a:rPr lang="sv-SE" sz="1600" dirty="0"/>
              <a:t>Taiwan</a:t>
            </a:r>
          </a:p>
          <a:p>
            <a:r>
              <a:rPr lang="sv-SE" sz="1600" dirty="0"/>
              <a:t>USA/Kanada</a:t>
            </a:r>
          </a:p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7092280" y="2060848"/>
            <a:ext cx="18362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Krav för att söka:</a:t>
            </a:r>
          </a:p>
          <a:p>
            <a:endParaRPr lang="sv-SE" sz="1500" dirty="0"/>
          </a:p>
          <a:p>
            <a:r>
              <a:rPr lang="sv-SE" sz="1500" dirty="0"/>
              <a:t>God hälsa  </a:t>
            </a:r>
          </a:p>
          <a:p>
            <a:endParaRPr lang="sv-SE" sz="1500" dirty="0"/>
          </a:p>
          <a:p>
            <a:r>
              <a:rPr lang="sv-SE" sz="1500" dirty="0"/>
              <a:t>Rätt ålder 15-17 år </a:t>
            </a:r>
          </a:p>
          <a:p>
            <a:endParaRPr lang="sv-SE" sz="1500" dirty="0"/>
          </a:p>
          <a:p>
            <a:r>
              <a:rPr lang="sv-SE" sz="1500" dirty="0"/>
              <a:t>Vara värdfamilj </a:t>
            </a:r>
          </a:p>
          <a:p>
            <a:endParaRPr lang="sv-SE" sz="1500" dirty="0"/>
          </a:p>
          <a:p>
            <a:r>
              <a:rPr lang="sv-SE" sz="1500" dirty="0"/>
              <a:t>Föräldrars medgivande </a:t>
            </a:r>
          </a:p>
          <a:p>
            <a:endParaRPr lang="sv-SE" sz="1500" dirty="0"/>
          </a:p>
          <a:p>
            <a:r>
              <a:rPr lang="sv-SE" sz="1500" dirty="0"/>
              <a:t>Motiverad</a:t>
            </a:r>
          </a:p>
          <a:p>
            <a:endParaRPr lang="sv-SE" b="1" dirty="0"/>
          </a:p>
          <a:p>
            <a:r>
              <a:rPr lang="sv-SE" b="1" dirty="0"/>
              <a:t>Inget krav på medlemskap i Rotary</a:t>
            </a:r>
          </a:p>
        </p:txBody>
      </p:sp>
      <p:pic>
        <p:nvPicPr>
          <p:cNvPr id="2052" name="Picture 4" descr="C:\Users\media\Downloads\6FFA50D0-B9F9-4344-93E5-E99A7D6D61A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30890"/>
          <a:stretch/>
        </p:blipFill>
        <p:spPr bwMode="auto">
          <a:xfrm>
            <a:off x="1932691" y="2217376"/>
            <a:ext cx="5036400" cy="41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-28841" y="1268760"/>
            <a:ext cx="9143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Programavgift: </a:t>
            </a:r>
            <a:r>
              <a:rPr lang="sv-SE" sz="2000" b="1" dirty="0"/>
              <a:t>48.600 kr </a:t>
            </a:r>
            <a:r>
              <a:rPr lang="sv-SE" sz="2000" dirty="0"/>
              <a:t>eller 38.600 kr </a:t>
            </a:r>
          </a:p>
          <a:p>
            <a:pPr algn="ctr"/>
            <a:r>
              <a:rPr lang="sv-SE" sz="2000" dirty="0"/>
              <a:t> Administration, försäkring, kavaj, väska plus annan utrustning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213754" y="836712"/>
            <a:ext cx="2658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000" dirty="0" err="1"/>
              <a:t>Registreringsavg</a:t>
            </a:r>
            <a:r>
              <a:rPr lang="sv-SE" sz="2000" dirty="0"/>
              <a:t>. 600kr </a:t>
            </a:r>
          </a:p>
        </p:txBody>
      </p:sp>
      <p:pic>
        <p:nvPicPr>
          <p:cNvPr id="17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0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124000" y="134915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11560" y="785238"/>
            <a:ext cx="810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/>
              <a:t>Rotarys sommarutbyte, för dig som är utåtriktad och flexibel </a:t>
            </a:r>
          </a:p>
          <a:p>
            <a:pPr algn="ctr"/>
            <a:r>
              <a:rPr lang="sv-SE" sz="1600" dirty="0"/>
              <a:t> och vill åka till ett annat land under några sommarveckor.</a:t>
            </a:r>
          </a:p>
          <a:p>
            <a:pPr algn="ctr"/>
            <a:endParaRPr lang="sv-SE" sz="1600" dirty="0"/>
          </a:p>
          <a:p>
            <a:pPr algn="ctr"/>
            <a:r>
              <a:rPr lang="sv-SE" sz="1600" dirty="0"/>
              <a:t> Vi matchar ihop dig med en utbytesstudent i något av våra utbytesländer. Ni bor lika länge hos varandra. Du får genom värdfamiljen uppleva en ny kultur, träffa nya vänner och träna språk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767760" y="2020988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b="1" dirty="0"/>
              <a:t>Ansökan senast den 31 december</a:t>
            </a:r>
          </a:p>
          <a:p>
            <a:endParaRPr lang="sv-SE" dirty="0"/>
          </a:p>
          <a:p>
            <a:r>
              <a:rPr lang="sv-SE" dirty="0"/>
              <a:t>Försäkring ingår i</a:t>
            </a:r>
          </a:p>
          <a:p>
            <a:r>
              <a:rPr lang="sv-SE" dirty="0"/>
              <a:t>Avgiften</a:t>
            </a:r>
          </a:p>
          <a:p>
            <a:endParaRPr lang="sv-SE" dirty="0"/>
          </a:p>
          <a:p>
            <a:r>
              <a:rPr lang="sv-SE" dirty="0"/>
              <a:t>Rotaryklubb godkänner utbytet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781750" y="455787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Inget krav på medlemskap i Rotary</a:t>
            </a:r>
          </a:p>
        </p:txBody>
      </p:sp>
      <p:sp>
        <p:nvSpPr>
          <p:cNvPr id="8" name="Rektangel 7"/>
          <p:cNvSpPr/>
          <p:nvPr/>
        </p:nvSpPr>
        <p:spPr>
          <a:xfrm>
            <a:off x="-180528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Alternativ om du vill prova på en kortare tid</a:t>
            </a:r>
          </a:p>
        </p:txBody>
      </p:sp>
      <p:pic>
        <p:nvPicPr>
          <p:cNvPr id="10" name="Picture 2" descr="C:\Rotary\07fa1c5845f97d0bb809eb5fe9bc8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6537"/>
            <a:ext cx="1115640" cy="12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763688" y="163959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/>
              <a:t>Sommarutbyte</a:t>
            </a:r>
            <a:r>
              <a:rPr lang="sv-SE" dirty="0"/>
              <a:t>  - språkresa 15-18 år</a:t>
            </a:r>
          </a:p>
        </p:txBody>
      </p:sp>
      <p:pic>
        <p:nvPicPr>
          <p:cNvPr id="13" name="Picture 2" descr="C:\Users\media\Downloads\4D22E167-1657-4B65-9720-D457DDA602E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6" b="2672"/>
          <a:stretch/>
        </p:blipFill>
        <p:spPr bwMode="auto">
          <a:xfrm>
            <a:off x="678487" y="2276872"/>
            <a:ext cx="60892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rotary logo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 r="10789"/>
          <a:stretch/>
        </p:blipFill>
        <p:spPr bwMode="auto">
          <a:xfrm>
            <a:off x="251520" y="44760"/>
            <a:ext cx="1465943" cy="14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4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32241</TotalTime>
  <Words>727</Words>
  <Application>Microsoft Office PowerPoint</Application>
  <PresentationFormat>Bildspel på skärmen (4:3)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Uppförandekod: Vad man INTE får göra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media</dc:creator>
  <cp:lastModifiedBy>Bengt Hallström</cp:lastModifiedBy>
  <cp:revision>57</cp:revision>
  <cp:lastPrinted>2017-04-03T13:57:42Z</cp:lastPrinted>
  <dcterms:created xsi:type="dcterms:W3CDTF">2017-01-27T08:03:27Z</dcterms:created>
  <dcterms:modified xsi:type="dcterms:W3CDTF">2018-05-26T10:17:45Z</dcterms:modified>
</cp:coreProperties>
</file>